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 id="2147483700" r:id="rId3"/>
    <p:sldMasterId id="2147483710" r:id="rId4"/>
    <p:sldMasterId id="2147483715" r:id="rId5"/>
  </p:sldMasterIdLst>
  <p:notesMasterIdLst>
    <p:notesMasterId r:id="rId52"/>
  </p:notesMasterIdLst>
  <p:sldIdLst>
    <p:sldId id="293" r:id="rId6"/>
    <p:sldId id="277" r:id="rId7"/>
    <p:sldId id="272" r:id="rId8"/>
    <p:sldId id="292" r:id="rId9"/>
    <p:sldId id="2616" r:id="rId10"/>
    <p:sldId id="370" r:id="rId11"/>
    <p:sldId id="699" r:id="rId12"/>
    <p:sldId id="696" r:id="rId13"/>
    <p:sldId id="691" r:id="rId14"/>
    <p:sldId id="697" r:id="rId15"/>
    <p:sldId id="698" r:id="rId16"/>
    <p:sldId id="700" r:id="rId17"/>
    <p:sldId id="373" r:id="rId18"/>
    <p:sldId id="2590" r:id="rId19"/>
    <p:sldId id="360" r:id="rId20"/>
    <p:sldId id="476" r:id="rId21"/>
    <p:sldId id="455" r:id="rId22"/>
    <p:sldId id="469" r:id="rId23"/>
    <p:sldId id="470" r:id="rId24"/>
    <p:sldId id="472" r:id="rId25"/>
    <p:sldId id="473" r:id="rId26"/>
    <p:sldId id="474" r:id="rId27"/>
    <p:sldId id="475" r:id="rId28"/>
    <p:sldId id="2618" r:id="rId29"/>
    <p:sldId id="256" r:id="rId30"/>
    <p:sldId id="2643" r:id="rId31"/>
    <p:sldId id="279" r:id="rId32"/>
    <p:sldId id="280" r:id="rId33"/>
    <p:sldId id="2640" r:id="rId34"/>
    <p:sldId id="2644" r:id="rId35"/>
    <p:sldId id="259" r:id="rId36"/>
    <p:sldId id="258" r:id="rId37"/>
    <p:sldId id="260" r:id="rId38"/>
    <p:sldId id="261" r:id="rId39"/>
    <p:sldId id="262" r:id="rId40"/>
    <p:sldId id="263" r:id="rId41"/>
    <p:sldId id="264" r:id="rId42"/>
    <p:sldId id="266" r:id="rId43"/>
    <p:sldId id="2617" r:id="rId44"/>
    <p:sldId id="972" r:id="rId45"/>
    <p:sldId id="1239" r:id="rId46"/>
    <p:sldId id="1236" r:id="rId47"/>
    <p:sldId id="1241" r:id="rId48"/>
    <p:sldId id="2530" r:id="rId49"/>
    <p:sldId id="2522" r:id="rId50"/>
    <p:sldId id="26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89E5716-9219-415C-B96C-2F500A37D2A3}">
          <p14:sldIdLst>
            <p14:sldId id="293"/>
            <p14:sldId id="277"/>
            <p14:sldId id="272"/>
            <p14:sldId id="292"/>
            <p14:sldId id="2616"/>
            <p14:sldId id="370"/>
            <p14:sldId id="699"/>
            <p14:sldId id="696"/>
            <p14:sldId id="691"/>
            <p14:sldId id="697"/>
            <p14:sldId id="698"/>
            <p14:sldId id="700"/>
            <p14:sldId id="373"/>
            <p14:sldId id="2590"/>
            <p14:sldId id="360"/>
            <p14:sldId id="476"/>
            <p14:sldId id="455"/>
            <p14:sldId id="469"/>
            <p14:sldId id="470"/>
            <p14:sldId id="472"/>
            <p14:sldId id="473"/>
            <p14:sldId id="474"/>
            <p14:sldId id="475"/>
            <p14:sldId id="2618"/>
            <p14:sldId id="256"/>
            <p14:sldId id="2643"/>
            <p14:sldId id="279"/>
            <p14:sldId id="280"/>
            <p14:sldId id="2640"/>
            <p14:sldId id="2644"/>
            <p14:sldId id="259"/>
            <p14:sldId id="258"/>
            <p14:sldId id="260"/>
            <p14:sldId id="261"/>
            <p14:sldId id="262"/>
            <p14:sldId id="263"/>
            <p14:sldId id="264"/>
            <p14:sldId id="266"/>
            <p14:sldId id="2617"/>
            <p14:sldId id="972"/>
            <p14:sldId id="1239"/>
            <p14:sldId id="1236"/>
            <p14:sldId id="1241"/>
            <p14:sldId id="2530"/>
            <p14:sldId id="2522"/>
            <p14:sldId id="26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DF1A2B-C608-4217-B100-B232CA84DF90}" v="599" dt="2021-04-19T19:26:52.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snapToGrid="0">
      <p:cViewPr varScale="1">
        <p:scale>
          <a:sx n="74" d="100"/>
          <a:sy n="74" d="100"/>
        </p:scale>
        <p:origin x="48" y="411"/>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5661"/>
    </p:cViewPr>
  </p:sorterViewPr>
  <p:notesViewPr>
    <p:cSldViewPr snapToGrid="0">
      <p:cViewPr varScale="1">
        <p:scale>
          <a:sx n="79" d="100"/>
          <a:sy n="79" d="100"/>
        </p:scale>
        <p:origin x="1971"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12BF9C-79DE-47D9-A946-C48F7B2192E9}"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2A93FCE-76BD-4D09-990F-EAECF663BF5E}">
      <dgm:prSet/>
      <dgm:spPr>
        <a:solidFill>
          <a:schemeClr val="tx1">
            <a:lumMod val="95000"/>
            <a:lumOff val="5000"/>
          </a:schemeClr>
        </a:solidFill>
      </dgm:spPr>
      <dgm:t>
        <a:bodyPr/>
        <a:lstStyle/>
        <a:p>
          <a:r>
            <a:rPr lang="en-US"/>
            <a:t>Hallmarks of Communications</a:t>
          </a:r>
          <a:endParaRPr lang="en-US" dirty="0"/>
        </a:p>
      </dgm:t>
    </dgm:pt>
    <dgm:pt modelId="{C151DC21-E0A1-4393-B1C6-B042CEA84EC0}" type="parTrans" cxnId="{482E0940-63EF-4179-BA56-E337B36AAEFD}">
      <dgm:prSet/>
      <dgm:spPr/>
      <dgm:t>
        <a:bodyPr/>
        <a:lstStyle/>
        <a:p>
          <a:endParaRPr lang="en-US"/>
        </a:p>
      </dgm:t>
    </dgm:pt>
    <dgm:pt modelId="{65764D38-6559-4B65-83D1-C3CD6BC89122}" type="sibTrans" cxnId="{482E0940-63EF-4179-BA56-E337B36AAEFD}">
      <dgm:prSet/>
      <dgm:spPr/>
      <dgm:t>
        <a:bodyPr/>
        <a:lstStyle/>
        <a:p>
          <a:endParaRPr lang="en-US"/>
        </a:p>
      </dgm:t>
    </dgm:pt>
    <dgm:pt modelId="{987FBC37-416E-446E-A413-7EA9C42055D2}">
      <dgm:prSet/>
      <dgm:spPr/>
      <dgm:t>
        <a:bodyPr/>
        <a:lstStyle/>
        <a:p>
          <a:pPr>
            <a:lnSpc>
              <a:spcPct val="100000"/>
            </a:lnSpc>
          </a:pPr>
          <a:r>
            <a:rPr lang="en-US" dirty="0"/>
            <a:t>Two-Way Interactions</a:t>
          </a:r>
        </a:p>
      </dgm:t>
    </dgm:pt>
    <dgm:pt modelId="{1844BDBE-21E8-4831-89E2-235A37C9F559}" type="parTrans" cxnId="{1CA10A1E-0667-44C8-A8FA-9CC9DD4940C0}">
      <dgm:prSet/>
      <dgm:spPr/>
      <dgm:t>
        <a:bodyPr/>
        <a:lstStyle/>
        <a:p>
          <a:endParaRPr lang="en-US"/>
        </a:p>
      </dgm:t>
    </dgm:pt>
    <dgm:pt modelId="{65F28583-6DBC-4D7C-96DB-A4E0AC918F47}" type="sibTrans" cxnId="{1CA10A1E-0667-44C8-A8FA-9CC9DD4940C0}">
      <dgm:prSet/>
      <dgm:spPr/>
      <dgm:t>
        <a:bodyPr/>
        <a:lstStyle/>
        <a:p>
          <a:endParaRPr lang="en-US"/>
        </a:p>
      </dgm:t>
    </dgm:pt>
    <dgm:pt modelId="{FF4130D4-43A8-44AC-B3F0-1FD719817BCD}">
      <dgm:prSet/>
      <dgm:spPr/>
      <dgm:t>
        <a:bodyPr/>
        <a:lstStyle/>
        <a:p>
          <a:pPr>
            <a:lnSpc>
              <a:spcPct val="100000"/>
            </a:lnSpc>
          </a:pPr>
          <a:r>
            <a:rPr lang="en-US" dirty="0"/>
            <a:t>In Real or Near Real-Time</a:t>
          </a:r>
        </a:p>
      </dgm:t>
    </dgm:pt>
    <dgm:pt modelId="{523C933F-9D28-4BA2-906D-2746FAAA4ADF}" type="parTrans" cxnId="{768CB1D2-92BD-4B2C-AD8D-6C129225F765}">
      <dgm:prSet/>
      <dgm:spPr/>
      <dgm:t>
        <a:bodyPr/>
        <a:lstStyle/>
        <a:p>
          <a:endParaRPr lang="en-US"/>
        </a:p>
      </dgm:t>
    </dgm:pt>
    <dgm:pt modelId="{0892C5A4-6B28-4278-8E5C-D1987A5BFB38}" type="sibTrans" cxnId="{768CB1D2-92BD-4B2C-AD8D-6C129225F765}">
      <dgm:prSet/>
      <dgm:spPr/>
      <dgm:t>
        <a:bodyPr/>
        <a:lstStyle/>
        <a:p>
          <a:endParaRPr lang="en-US"/>
        </a:p>
      </dgm:t>
    </dgm:pt>
    <dgm:pt modelId="{4AF599F0-A893-48B8-9D45-5265FF2155A6}">
      <dgm:prSet/>
      <dgm:spPr/>
      <dgm:t>
        <a:bodyPr/>
        <a:lstStyle/>
        <a:p>
          <a:pPr>
            <a:lnSpc>
              <a:spcPct val="100000"/>
            </a:lnSpc>
          </a:pPr>
          <a:r>
            <a:rPr lang="en-US" dirty="0"/>
            <a:t>Between Two or More People</a:t>
          </a:r>
        </a:p>
      </dgm:t>
    </dgm:pt>
    <dgm:pt modelId="{2E253B71-20FE-49A6-A244-AB813DBF48E9}" type="parTrans" cxnId="{5690D84D-B999-40BD-BD9A-4C231E44D237}">
      <dgm:prSet/>
      <dgm:spPr/>
      <dgm:t>
        <a:bodyPr/>
        <a:lstStyle/>
        <a:p>
          <a:endParaRPr lang="en-US"/>
        </a:p>
      </dgm:t>
    </dgm:pt>
    <dgm:pt modelId="{A00454D2-FBC6-44BB-B06D-DB046D062EA2}" type="sibTrans" cxnId="{5690D84D-B999-40BD-BD9A-4C231E44D237}">
      <dgm:prSet/>
      <dgm:spPr/>
      <dgm:t>
        <a:bodyPr/>
        <a:lstStyle/>
        <a:p>
          <a:endParaRPr lang="en-US"/>
        </a:p>
      </dgm:t>
    </dgm:pt>
    <dgm:pt modelId="{8B669249-4EC4-400B-AA4C-95E6B3D7C206}">
      <dgm:prSet/>
      <dgm:spPr>
        <a:solidFill>
          <a:schemeClr val="tx1">
            <a:lumMod val="95000"/>
            <a:lumOff val="5000"/>
          </a:schemeClr>
        </a:solidFill>
      </dgm:spPr>
      <dgm:t>
        <a:bodyPr/>
        <a:lstStyle/>
        <a:p>
          <a:r>
            <a:rPr lang="en-US" dirty="0"/>
            <a:t>Telecommunications Services and Equipment</a:t>
          </a:r>
        </a:p>
      </dgm:t>
    </dgm:pt>
    <dgm:pt modelId="{0A49B318-ACE4-48F2-9351-2BEB139F5887}" type="parTrans" cxnId="{993266CB-500D-46DA-B3B3-F558BAFFE77C}">
      <dgm:prSet/>
      <dgm:spPr/>
      <dgm:t>
        <a:bodyPr/>
        <a:lstStyle/>
        <a:p>
          <a:endParaRPr lang="en-US"/>
        </a:p>
      </dgm:t>
    </dgm:pt>
    <dgm:pt modelId="{38CD1069-A8C9-4E34-8A1B-1A25E25B1C17}" type="sibTrans" cxnId="{993266CB-500D-46DA-B3B3-F558BAFFE77C}">
      <dgm:prSet/>
      <dgm:spPr/>
      <dgm:t>
        <a:bodyPr/>
        <a:lstStyle/>
        <a:p>
          <a:endParaRPr lang="en-US"/>
        </a:p>
      </dgm:t>
    </dgm:pt>
    <dgm:pt modelId="{8B4945D8-023A-4993-BE95-485BEFEE2379}">
      <dgm:prSet/>
      <dgm:spPr/>
      <dgm:t>
        <a:bodyPr/>
        <a:lstStyle/>
        <a:p>
          <a:pPr>
            <a:lnSpc>
              <a:spcPct val="100000"/>
            </a:lnSpc>
          </a:pPr>
          <a:r>
            <a:rPr lang="en-US" dirty="0"/>
            <a:t>Wireline and Wireless Phone Service and Handsets</a:t>
          </a:r>
        </a:p>
      </dgm:t>
    </dgm:pt>
    <dgm:pt modelId="{CF4872E7-529A-4F94-8354-7301EB619D3E}" type="parTrans" cxnId="{1C6D7141-9DC9-4E8B-8432-704105B1B6BA}">
      <dgm:prSet/>
      <dgm:spPr/>
      <dgm:t>
        <a:bodyPr/>
        <a:lstStyle/>
        <a:p>
          <a:endParaRPr lang="en-US"/>
        </a:p>
      </dgm:t>
    </dgm:pt>
    <dgm:pt modelId="{7990E277-377C-4BC2-8E29-0592D53B4D43}" type="sibTrans" cxnId="{1C6D7141-9DC9-4E8B-8432-704105B1B6BA}">
      <dgm:prSet/>
      <dgm:spPr/>
      <dgm:t>
        <a:bodyPr/>
        <a:lstStyle/>
        <a:p>
          <a:endParaRPr lang="en-US"/>
        </a:p>
      </dgm:t>
    </dgm:pt>
    <dgm:pt modelId="{81072DFC-DFD5-4619-89AB-B5B93C3F02F9}">
      <dgm:prSet/>
      <dgm:spPr/>
      <dgm:t>
        <a:bodyPr/>
        <a:lstStyle/>
        <a:p>
          <a:pPr>
            <a:lnSpc>
              <a:spcPct val="100000"/>
            </a:lnSpc>
          </a:pPr>
          <a:r>
            <a:rPr lang="en-US" dirty="0"/>
            <a:t>Includes Voice over Internet Protocol</a:t>
          </a:r>
        </a:p>
      </dgm:t>
    </dgm:pt>
    <dgm:pt modelId="{DDDAF5EF-B1B4-4171-9C83-F24126F59C60}" type="parTrans" cxnId="{17E4DCDB-AC99-421B-B50A-9F639CC0EE9E}">
      <dgm:prSet/>
      <dgm:spPr/>
      <dgm:t>
        <a:bodyPr/>
        <a:lstStyle/>
        <a:p>
          <a:endParaRPr lang="en-US"/>
        </a:p>
      </dgm:t>
    </dgm:pt>
    <dgm:pt modelId="{1CA3F50C-0B8D-4541-A9CD-828D83FA7C67}" type="sibTrans" cxnId="{17E4DCDB-AC99-421B-B50A-9F639CC0EE9E}">
      <dgm:prSet/>
      <dgm:spPr/>
      <dgm:t>
        <a:bodyPr/>
        <a:lstStyle/>
        <a:p>
          <a:endParaRPr lang="en-US"/>
        </a:p>
      </dgm:t>
    </dgm:pt>
    <dgm:pt modelId="{0224A62F-D47E-4DA3-BD83-CB45E429583E}">
      <dgm:prSet/>
      <dgm:spPr>
        <a:solidFill>
          <a:schemeClr val="tx1">
            <a:lumMod val="95000"/>
            <a:lumOff val="5000"/>
          </a:schemeClr>
        </a:solidFill>
      </dgm:spPr>
      <dgm:t>
        <a:bodyPr/>
        <a:lstStyle/>
        <a:p>
          <a:r>
            <a:rPr lang="en-US" dirty="0"/>
            <a:t>Advanced Communications Services and Equipment</a:t>
          </a:r>
        </a:p>
      </dgm:t>
    </dgm:pt>
    <dgm:pt modelId="{C41DF96E-9DEC-43B3-A345-DE7BDEF8C48C}" type="parTrans" cxnId="{06E61A22-0FFD-403D-9B7B-A6A4517D9FA4}">
      <dgm:prSet/>
      <dgm:spPr/>
      <dgm:t>
        <a:bodyPr/>
        <a:lstStyle/>
        <a:p>
          <a:endParaRPr lang="en-US"/>
        </a:p>
      </dgm:t>
    </dgm:pt>
    <dgm:pt modelId="{737D763D-B78D-4427-926F-11D9988D32A6}" type="sibTrans" cxnId="{06E61A22-0FFD-403D-9B7B-A6A4517D9FA4}">
      <dgm:prSet/>
      <dgm:spPr/>
      <dgm:t>
        <a:bodyPr/>
        <a:lstStyle/>
        <a:p>
          <a:endParaRPr lang="en-US"/>
        </a:p>
      </dgm:t>
    </dgm:pt>
    <dgm:pt modelId="{57B3BCCA-284D-40FA-96DA-D910211DD9AA}">
      <dgm:prSet/>
      <dgm:spPr/>
      <dgm:t>
        <a:bodyPr/>
        <a:lstStyle/>
        <a:p>
          <a:pPr>
            <a:lnSpc>
              <a:spcPct val="100000"/>
            </a:lnSpc>
          </a:pPr>
          <a:r>
            <a:rPr lang="en-US" dirty="0"/>
            <a:t>Non-Interconnected VoIP</a:t>
          </a:r>
        </a:p>
      </dgm:t>
    </dgm:pt>
    <dgm:pt modelId="{E20A5B1E-D9E7-4BC0-8D37-7960F46E93A0}" type="parTrans" cxnId="{DE3745CF-66FF-4753-98F0-F63F46B6D5C7}">
      <dgm:prSet/>
      <dgm:spPr/>
      <dgm:t>
        <a:bodyPr/>
        <a:lstStyle/>
        <a:p>
          <a:endParaRPr lang="en-US"/>
        </a:p>
      </dgm:t>
    </dgm:pt>
    <dgm:pt modelId="{984672DD-9506-4CF5-84C4-F30AE2FF290E}" type="sibTrans" cxnId="{DE3745CF-66FF-4753-98F0-F63F46B6D5C7}">
      <dgm:prSet/>
      <dgm:spPr/>
      <dgm:t>
        <a:bodyPr/>
        <a:lstStyle/>
        <a:p>
          <a:endParaRPr lang="en-US"/>
        </a:p>
      </dgm:t>
    </dgm:pt>
    <dgm:pt modelId="{776216E6-69B8-4E9A-9F31-118F5DC86FB5}">
      <dgm:prSet/>
      <dgm:spPr/>
      <dgm:t>
        <a:bodyPr/>
        <a:lstStyle/>
        <a:p>
          <a:pPr>
            <a:lnSpc>
              <a:spcPct val="100000"/>
            </a:lnSpc>
          </a:pPr>
          <a:r>
            <a:rPr lang="en-US" dirty="0"/>
            <a:t>Email and Text Messaging</a:t>
          </a:r>
        </a:p>
      </dgm:t>
    </dgm:pt>
    <dgm:pt modelId="{420124E6-EC34-4A87-A588-72FDFC1FE580}" type="parTrans" cxnId="{8BD72792-52A1-4D9D-888A-6232DA1498E0}">
      <dgm:prSet/>
      <dgm:spPr/>
      <dgm:t>
        <a:bodyPr/>
        <a:lstStyle/>
        <a:p>
          <a:endParaRPr lang="en-US"/>
        </a:p>
      </dgm:t>
    </dgm:pt>
    <dgm:pt modelId="{1F62AF7F-5572-4F96-8245-9902BB020A7C}" type="sibTrans" cxnId="{8BD72792-52A1-4D9D-888A-6232DA1498E0}">
      <dgm:prSet/>
      <dgm:spPr/>
      <dgm:t>
        <a:bodyPr/>
        <a:lstStyle/>
        <a:p>
          <a:endParaRPr lang="en-US"/>
        </a:p>
      </dgm:t>
    </dgm:pt>
    <dgm:pt modelId="{AF12BE3C-4B34-4892-A980-CE8E107965CF}">
      <dgm:prSet/>
      <dgm:spPr/>
      <dgm:t>
        <a:bodyPr/>
        <a:lstStyle/>
        <a:p>
          <a:pPr>
            <a:lnSpc>
              <a:spcPct val="100000"/>
            </a:lnSpc>
          </a:pPr>
          <a:r>
            <a:rPr lang="en-US" dirty="0"/>
            <a:t>Internet Browsing</a:t>
          </a:r>
        </a:p>
      </dgm:t>
    </dgm:pt>
    <dgm:pt modelId="{FEDCA272-534B-429C-B471-B0F1E3B4E1FE}" type="parTrans" cxnId="{85FD72DA-FA56-43EE-91C2-ED8BEE47D5CD}">
      <dgm:prSet/>
      <dgm:spPr/>
      <dgm:t>
        <a:bodyPr/>
        <a:lstStyle/>
        <a:p>
          <a:endParaRPr lang="en-US"/>
        </a:p>
      </dgm:t>
    </dgm:pt>
    <dgm:pt modelId="{A0EC8891-165B-4A13-A031-592C1D0CE472}" type="sibTrans" cxnId="{85FD72DA-FA56-43EE-91C2-ED8BEE47D5CD}">
      <dgm:prSet/>
      <dgm:spPr/>
      <dgm:t>
        <a:bodyPr/>
        <a:lstStyle/>
        <a:p>
          <a:endParaRPr lang="en-US"/>
        </a:p>
      </dgm:t>
    </dgm:pt>
    <dgm:pt modelId="{5972F6E1-6AAC-496C-80E3-258CE9D8295D}" type="pres">
      <dgm:prSet presAssocID="{3C12BF9C-79DE-47D9-A946-C48F7B2192E9}" presName="linear" presStyleCnt="0">
        <dgm:presLayoutVars>
          <dgm:dir/>
          <dgm:animLvl val="lvl"/>
          <dgm:resizeHandles val="exact"/>
        </dgm:presLayoutVars>
      </dgm:prSet>
      <dgm:spPr/>
    </dgm:pt>
    <dgm:pt modelId="{6E020B12-46C5-48B2-8BF0-41421FBC8C38}" type="pres">
      <dgm:prSet presAssocID="{12A93FCE-76BD-4D09-990F-EAECF663BF5E}" presName="parentLin" presStyleCnt="0"/>
      <dgm:spPr/>
    </dgm:pt>
    <dgm:pt modelId="{3345D3B6-DBE6-4B63-BE0A-9CEB4C08DA18}" type="pres">
      <dgm:prSet presAssocID="{12A93FCE-76BD-4D09-990F-EAECF663BF5E}" presName="parentLeftMargin" presStyleLbl="node1" presStyleIdx="0" presStyleCnt="3"/>
      <dgm:spPr/>
    </dgm:pt>
    <dgm:pt modelId="{6AAB982A-CCC6-4F9A-A463-C183AC98E356}" type="pres">
      <dgm:prSet presAssocID="{12A93FCE-76BD-4D09-990F-EAECF663BF5E}" presName="parentText" presStyleLbl="node1" presStyleIdx="0" presStyleCnt="3">
        <dgm:presLayoutVars>
          <dgm:chMax val="0"/>
          <dgm:bulletEnabled val="1"/>
        </dgm:presLayoutVars>
      </dgm:prSet>
      <dgm:spPr/>
    </dgm:pt>
    <dgm:pt modelId="{DCD2B6EB-DD34-43F7-98ED-8F8CEF4BB60D}" type="pres">
      <dgm:prSet presAssocID="{12A93FCE-76BD-4D09-990F-EAECF663BF5E}" presName="negativeSpace" presStyleCnt="0"/>
      <dgm:spPr/>
    </dgm:pt>
    <dgm:pt modelId="{56FBD1D2-8066-4303-9950-68F462502C26}" type="pres">
      <dgm:prSet presAssocID="{12A93FCE-76BD-4D09-990F-EAECF663BF5E}" presName="childText" presStyleLbl="conFgAcc1" presStyleIdx="0" presStyleCnt="3">
        <dgm:presLayoutVars>
          <dgm:bulletEnabled val="1"/>
        </dgm:presLayoutVars>
      </dgm:prSet>
      <dgm:spPr/>
    </dgm:pt>
    <dgm:pt modelId="{611E9D90-4D06-4853-83AF-12771311952E}" type="pres">
      <dgm:prSet presAssocID="{65764D38-6559-4B65-83D1-C3CD6BC89122}" presName="spaceBetweenRectangles" presStyleCnt="0"/>
      <dgm:spPr/>
    </dgm:pt>
    <dgm:pt modelId="{F6B87D1E-6206-4DBE-825A-2719C1D44BA2}" type="pres">
      <dgm:prSet presAssocID="{8B669249-4EC4-400B-AA4C-95E6B3D7C206}" presName="parentLin" presStyleCnt="0"/>
      <dgm:spPr/>
    </dgm:pt>
    <dgm:pt modelId="{BA1270EA-4E28-4E8E-B68F-86A47E3A9D10}" type="pres">
      <dgm:prSet presAssocID="{8B669249-4EC4-400B-AA4C-95E6B3D7C206}" presName="parentLeftMargin" presStyleLbl="node1" presStyleIdx="0" presStyleCnt="3"/>
      <dgm:spPr/>
    </dgm:pt>
    <dgm:pt modelId="{49C428EE-A3C5-42CE-8B0F-DCBD582A8A91}" type="pres">
      <dgm:prSet presAssocID="{8B669249-4EC4-400B-AA4C-95E6B3D7C206}" presName="parentText" presStyleLbl="node1" presStyleIdx="1" presStyleCnt="3">
        <dgm:presLayoutVars>
          <dgm:chMax val="0"/>
          <dgm:bulletEnabled val="1"/>
        </dgm:presLayoutVars>
      </dgm:prSet>
      <dgm:spPr/>
    </dgm:pt>
    <dgm:pt modelId="{FB252FA0-2124-489C-BACE-03D00986E62B}" type="pres">
      <dgm:prSet presAssocID="{8B669249-4EC4-400B-AA4C-95E6B3D7C206}" presName="negativeSpace" presStyleCnt="0"/>
      <dgm:spPr/>
    </dgm:pt>
    <dgm:pt modelId="{053AA81C-4588-4A91-A4B5-CA0772D91255}" type="pres">
      <dgm:prSet presAssocID="{8B669249-4EC4-400B-AA4C-95E6B3D7C206}" presName="childText" presStyleLbl="conFgAcc1" presStyleIdx="1" presStyleCnt="3">
        <dgm:presLayoutVars>
          <dgm:bulletEnabled val="1"/>
        </dgm:presLayoutVars>
      </dgm:prSet>
      <dgm:spPr/>
    </dgm:pt>
    <dgm:pt modelId="{79EBC662-6096-4A07-81A9-06C901E7DCCA}" type="pres">
      <dgm:prSet presAssocID="{38CD1069-A8C9-4E34-8A1B-1A25E25B1C17}" presName="spaceBetweenRectangles" presStyleCnt="0"/>
      <dgm:spPr/>
    </dgm:pt>
    <dgm:pt modelId="{186FB4D6-9F82-4359-8BF0-C66BFE2DE742}" type="pres">
      <dgm:prSet presAssocID="{0224A62F-D47E-4DA3-BD83-CB45E429583E}" presName="parentLin" presStyleCnt="0"/>
      <dgm:spPr/>
    </dgm:pt>
    <dgm:pt modelId="{FBE3F80D-D710-4951-B00D-01E44485611B}" type="pres">
      <dgm:prSet presAssocID="{0224A62F-D47E-4DA3-BD83-CB45E429583E}" presName="parentLeftMargin" presStyleLbl="node1" presStyleIdx="1" presStyleCnt="3"/>
      <dgm:spPr/>
    </dgm:pt>
    <dgm:pt modelId="{670E4BC8-2392-4802-8A17-CA29A14FEB35}" type="pres">
      <dgm:prSet presAssocID="{0224A62F-D47E-4DA3-BD83-CB45E429583E}" presName="parentText" presStyleLbl="node1" presStyleIdx="2" presStyleCnt="3">
        <dgm:presLayoutVars>
          <dgm:chMax val="0"/>
          <dgm:bulletEnabled val="1"/>
        </dgm:presLayoutVars>
      </dgm:prSet>
      <dgm:spPr/>
    </dgm:pt>
    <dgm:pt modelId="{4A6D382A-8A4E-4F3F-97CF-7657FA7E3214}" type="pres">
      <dgm:prSet presAssocID="{0224A62F-D47E-4DA3-BD83-CB45E429583E}" presName="negativeSpace" presStyleCnt="0"/>
      <dgm:spPr/>
    </dgm:pt>
    <dgm:pt modelId="{ABBE6605-81F1-433B-8FB0-B62CC7617BB2}" type="pres">
      <dgm:prSet presAssocID="{0224A62F-D47E-4DA3-BD83-CB45E429583E}" presName="childText" presStyleLbl="conFgAcc1" presStyleIdx="2" presStyleCnt="3">
        <dgm:presLayoutVars>
          <dgm:bulletEnabled val="1"/>
        </dgm:presLayoutVars>
      </dgm:prSet>
      <dgm:spPr/>
    </dgm:pt>
  </dgm:ptLst>
  <dgm:cxnLst>
    <dgm:cxn modelId="{06B15018-CDA1-4C26-84C0-85B2D44469DE}" type="presOf" srcId="{0224A62F-D47E-4DA3-BD83-CB45E429583E}" destId="{FBE3F80D-D710-4951-B00D-01E44485611B}" srcOrd="0" destOrd="0" presId="urn:microsoft.com/office/officeart/2005/8/layout/list1"/>
    <dgm:cxn modelId="{1CA10A1E-0667-44C8-A8FA-9CC9DD4940C0}" srcId="{12A93FCE-76BD-4D09-990F-EAECF663BF5E}" destId="{987FBC37-416E-446E-A413-7EA9C42055D2}" srcOrd="0" destOrd="0" parTransId="{1844BDBE-21E8-4831-89E2-235A37C9F559}" sibTransId="{65F28583-6DBC-4D7C-96DB-A4E0AC918F47}"/>
    <dgm:cxn modelId="{06E61A22-0FFD-403D-9B7B-A6A4517D9FA4}" srcId="{3C12BF9C-79DE-47D9-A946-C48F7B2192E9}" destId="{0224A62F-D47E-4DA3-BD83-CB45E429583E}" srcOrd="2" destOrd="0" parTransId="{C41DF96E-9DEC-43B3-A345-DE7BDEF8C48C}" sibTransId="{737D763D-B78D-4427-926F-11D9988D32A6}"/>
    <dgm:cxn modelId="{A4FDC13C-103B-458B-B095-25F68DDF753C}" type="presOf" srcId="{776216E6-69B8-4E9A-9F31-118F5DC86FB5}" destId="{ABBE6605-81F1-433B-8FB0-B62CC7617BB2}" srcOrd="0" destOrd="1" presId="urn:microsoft.com/office/officeart/2005/8/layout/list1"/>
    <dgm:cxn modelId="{482E0940-63EF-4179-BA56-E337B36AAEFD}" srcId="{3C12BF9C-79DE-47D9-A946-C48F7B2192E9}" destId="{12A93FCE-76BD-4D09-990F-EAECF663BF5E}" srcOrd="0" destOrd="0" parTransId="{C151DC21-E0A1-4393-B1C6-B042CEA84EC0}" sibTransId="{65764D38-6559-4B65-83D1-C3CD6BC89122}"/>
    <dgm:cxn modelId="{1C6D7141-9DC9-4E8B-8432-704105B1B6BA}" srcId="{8B669249-4EC4-400B-AA4C-95E6B3D7C206}" destId="{8B4945D8-023A-4993-BE95-485BEFEE2379}" srcOrd="0" destOrd="0" parTransId="{CF4872E7-529A-4F94-8354-7301EB619D3E}" sibTransId="{7990E277-377C-4BC2-8E29-0592D53B4D43}"/>
    <dgm:cxn modelId="{8B04F647-C64C-4E98-B0DF-7304CEEF87BB}" type="presOf" srcId="{8B4945D8-023A-4993-BE95-485BEFEE2379}" destId="{053AA81C-4588-4A91-A4B5-CA0772D91255}" srcOrd="0" destOrd="0" presId="urn:microsoft.com/office/officeart/2005/8/layout/list1"/>
    <dgm:cxn modelId="{EC557F4C-9536-455D-B7B1-66096FEEECA3}" type="presOf" srcId="{57B3BCCA-284D-40FA-96DA-D910211DD9AA}" destId="{ABBE6605-81F1-433B-8FB0-B62CC7617BB2}" srcOrd="0" destOrd="0" presId="urn:microsoft.com/office/officeart/2005/8/layout/list1"/>
    <dgm:cxn modelId="{5690D84D-B999-40BD-BD9A-4C231E44D237}" srcId="{12A93FCE-76BD-4D09-990F-EAECF663BF5E}" destId="{4AF599F0-A893-48B8-9D45-5265FF2155A6}" srcOrd="2" destOrd="0" parTransId="{2E253B71-20FE-49A6-A244-AB813DBF48E9}" sibTransId="{A00454D2-FBC6-44BB-B06D-DB046D062EA2}"/>
    <dgm:cxn modelId="{21A51A71-6334-44A8-BD7A-02D1A97F986B}" type="presOf" srcId="{3C12BF9C-79DE-47D9-A946-C48F7B2192E9}" destId="{5972F6E1-6AAC-496C-80E3-258CE9D8295D}" srcOrd="0" destOrd="0" presId="urn:microsoft.com/office/officeart/2005/8/layout/list1"/>
    <dgm:cxn modelId="{62748655-901C-418F-B90A-F23006DC3437}" type="presOf" srcId="{12A93FCE-76BD-4D09-990F-EAECF663BF5E}" destId="{3345D3B6-DBE6-4B63-BE0A-9CEB4C08DA18}" srcOrd="0" destOrd="0" presId="urn:microsoft.com/office/officeart/2005/8/layout/list1"/>
    <dgm:cxn modelId="{F2ED2881-F7F4-46F1-8BCD-E26CB102D0A8}" type="presOf" srcId="{12A93FCE-76BD-4D09-990F-EAECF663BF5E}" destId="{6AAB982A-CCC6-4F9A-A463-C183AC98E356}" srcOrd="1" destOrd="0" presId="urn:microsoft.com/office/officeart/2005/8/layout/list1"/>
    <dgm:cxn modelId="{0A64D285-B7E7-4519-98D3-8C7D88AEF5DF}" type="presOf" srcId="{4AF599F0-A893-48B8-9D45-5265FF2155A6}" destId="{56FBD1D2-8066-4303-9950-68F462502C26}" srcOrd="0" destOrd="2" presId="urn:microsoft.com/office/officeart/2005/8/layout/list1"/>
    <dgm:cxn modelId="{8BD72792-52A1-4D9D-888A-6232DA1498E0}" srcId="{0224A62F-D47E-4DA3-BD83-CB45E429583E}" destId="{776216E6-69B8-4E9A-9F31-118F5DC86FB5}" srcOrd="1" destOrd="0" parTransId="{420124E6-EC34-4A87-A588-72FDFC1FE580}" sibTransId="{1F62AF7F-5572-4F96-8245-9902BB020A7C}"/>
    <dgm:cxn modelId="{16109AA0-DEF7-4A42-A9C7-AFA7328C4A72}" type="presOf" srcId="{8B669249-4EC4-400B-AA4C-95E6B3D7C206}" destId="{BA1270EA-4E28-4E8E-B68F-86A47E3A9D10}" srcOrd="0" destOrd="0" presId="urn:microsoft.com/office/officeart/2005/8/layout/list1"/>
    <dgm:cxn modelId="{314429A1-486D-4C36-AF2C-88B670311EE0}" type="presOf" srcId="{8B669249-4EC4-400B-AA4C-95E6B3D7C206}" destId="{49C428EE-A3C5-42CE-8B0F-DCBD582A8A91}" srcOrd="1" destOrd="0" presId="urn:microsoft.com/office/officeart/2005/8/layout/list1"/>
    <dgm:cxn modelId="{41B4B0B0-B210-46A7-8BC0-179E30D49B7A}" type="presOf" srcId="{AF12BE3C-4B34-4892-A980-CE8E107965CF}" destId="{ABBE6605-81F1-433B-8FB0-B62CC7617BB2}" srcOrd="0" destOrd="2" presId="urn:microsoft.com/office/officeart/2005/8/layout/list1"/>
    <dgm:cxn modelId="{AD6C5DB5-3D07-4F64-8C15-5BC1159E2F02}" type="presOf" srcId="{FF4130D4-43A8-44AC-B3F0-1FD719817BCD}" destId="{56FBD1D2-8066-4303-9950-68F462502C26}" srcOrd="0" destOrd="1" presId="urn:microsoft.com/office/officeart/2005/8/layout/list1"/>
    <dgm:cxn modelId="{3E2343B6-4EFC-4B6E-8BDF-42311B418B4C}" type="presOf" srcId="{0224A62F-D47E-4DA3-BD83-CB45E429583E}" destId="{670E4BC8-2392-4802-8A17-CA29A14FEB35}" srcOrd="1" destOrd="0" presId="urn:microsoft.com/office/officeart/2005/8/layout/list1"/>
    <dgm:cxn modelId="{993266CB-500D-46DA-B3B3-F558BAFFE77C}" srcId="{3C12BF9C-79DE-47D9-A946-C48F7B2192E9}" destId="{8B669249-4EC4-400B-AA4C-95E6B3D7C206}" srcOrd="1" destOrd="0" parTransId="{0A49B318-ACE4-48F2-9351-2BEB139F5887}" sibTransId="{38CD1069-A8C9-4E34-8A1B-1A25E25B1C17}"/>
    <dgm:cxn modelId="{DE3745CF-66FF-4753-98F0-F63F46B6D5C7}" srcId="{0224A62F-D47E-4DA3-BD83-CB45E429583E}" destId="{57B3BCCA-284D-40FA-96DA-D910211DD9AA}" srcOrd="0" destOrd="0" parTransId="{E20A5B1E-D9E7-4BC0-8D37-7960F46E93A0}" sibTransId="{984672DD-9506-4CF5-84C4-F30AE2FF290E}"/>
    <dgm:cxn modelId="{768CB1D2-92BD-4B2C-AD8D-6C129225F765}" srcId="{12A93FCE-76BD-4D09-990F-EAECF663BF5E}" destId="{FF4130D4-43A8-44AC-B3F0-1FD719817BCD}" srcOrd="1" destOrd="0" parTransId="{523C933F-9D28-4BA2-906D-2746FAAA4ADF}" sibTransId="{0892C5A4-6B28-4278-8E5C-D1987A5BFB38}"/>
    <dgm:cxn modelId="{954970D7-4D27-4CD3-9382-FF0B4A4A0F60}" type="presOf" srcId="{81072DFC-DFD5-4619-89AB-B5B93C3F02F9}" destId="{053AA81C-4588-4A91-A4B5-CA0772D91255}" srcOrd="0" destOrd="1" presId="urn:microsoft.com/office/officeart/2005/8/layout/list1"/>
    <dgm:cxn modelId="{85FD72DA-FA56-43EE-91C2-ED8BEE47D5CD}" srcId="{0224A62F-D47E-4DA3-BD83-CB45E429583E}" destId="{AF12BE3C-4B34-4892-A980-CE8E107965CF}" srcOrd="2" destOrd="0" parTransId="{FEDCA272-534B-429C-B471-B0F1E3B4E1FE}" sibTransId="{A0EC8891-165B-4A13-A031-592C1D0CE472}"/>
    <dgm:cxn modelId="{17E4DCDB-AC99-421B-B50A-9F639CC0EE9E}" srcId="{8B669249-4EC4-400B-AA4C-95E6B3D7C206}" destId="{81072DFC-DFD5-4619-89AB-B5B93C3F02F9}" srcOrd="1" destOrd="0" parTransId="{DDDAF5EF-B1B4-4171-9C83-F24126F59C60}" sibTransId="{1CA3F50C-0B8D-4541-A9CD-828D83FA7C67}"/>
    <dgm:cxn modelId="{A84437F1-CF1B-46DA-B3CA-3E648496CEC9}" type="presOf" srcId="{987FBC37-416E-446E-A413-7EA9C42055D2}" destId="{56FBD1D2-8066-4303-9950-68F462502C26}" srcOrd="0" destOrd="0" presId="urn:microsoft.com/office/officeart/2005/8/layout/list1"/>
    <dgm:cxn modelId="{ABE5B458-6C40-4DBD-B93A-D88F62CDC7F0}" type="presParOf" srcId="{5972F6E1-6AAC-496C-80E3-258CE9D8295D}" destId="{6E020B12-46C5-48B2-8BF0-41421FBC8C38}" srcOrd="0" destOrd="0" presId="urn:microsoft.com/office/officeart/2005/8/layout/list1"/>
    <dgm:cxn modelId="{9D81DEA7-FB14-4019-A53B-2FDC52458763}" type="presParOf" srcId="{6E020B12-46C5-48B2-8BF0-41421FBC8C38}" destId="{3345D3B6-DBE6-4B63-BE0A-9CEB4C08DA18}" srcOrd="0" destOrd="0" presId="urn:microsoft.com/office/officeart/2005/8/layout/list1"/>
    <dgm:cxn modelId="{8321A9EB-B69B-4BAA-B16A-0C9A43447E66}" type="presParOf" srcId="{6E020B12-46C5-48B2-8BF0-41421FBC8C38}" destId="{6AAB982A-CCC6-4F9A-A463-C183AC98E356}" srcOrd="1" destOrd="0" presId="urn:microsoft.com/office/officeart/2005/8/layout/list1"/>
    <dgm:cxn modelId="{25B56614-0E86-4DB2-8523-5BE3306CCFB8}" type="presParOf" srcId="{5972F6E1-6AAC-496C-80E3-258CE9D8295D}" destId="{DCD2B6EB-DD34-43F7-98ED-8F8CEF4BB60D}" srcOrd="1" destOrd="0" presId="urn:microsoft.com/office/officeart/2005/8/layout/list1"/>
    <dgm:cxn modelId="{396D1E95-9D17-40AF-AD88-5ADE5648A25D}" type="presParOf" srcId="{5972F6E1-6AAC-496C-80E3-258CE9D8295D}" destId="{56FBD1D2-8066-4303-9950-68F462502C26}" srcOrd="2" destOrd="0" presId="urn:microsoft.com/office/officeart/2005/8/layout/list1"/>
    <dgm:cxn modelId="{06EB4AA2-E4B8-4AB1-A61F-D88E7C2BC478}" type="presParOf" srcId="{5972F6E1-6AAC-496C-80E3-258CE9D8295D}" destId="{611E9D90-4D06-4853-83AF-12771311952E}" srcOrd="3" destOrd="0" presId="urn:microsoft.com/office/officeart/2005/8/layout/list1"/>
    <dgm:cxn modelId="{487B816B-35E7-483C-AE70-BB0FC2997DAA}" type="presParOf" srcId="{5972F6E1-6AAC-496C-80E3-258CE9D8295D}" destId="{F6B87D1E-6206-4DBE-825A-2719C1D44BA2}" srcOrd="4" destOrd="0" presId="urn:microsoft.com/office/officeart/2005/8/layout/list1"/>
    <dgm:cxn modelId="{FEA2BEED-7853-4DC9-A2A0-2A04BD800BCB}" type="presParOf" srcId="{F6B87D1E-6206-4DBE-825A-2719C1D44BA2}" destId="{BA1270EA-4E28-4E8E-B68F-86A47E3A9D10}" srcOrd="0" destOrd="0" presId="urn:microsoft.com/office/officeart/2005/8/layout/list1"/>
    <dgm:cxn modelId="{F6CB438D-58B4-49DB-83E2-E5F4B33C68A9}" type="presParOf" srcId="{F6B87D1E-6206-4DBE-825A-2719C1D44BA2}" destId="{49C428EE-A3C5-42CE-8B0F-DCBD582A8A91}" srcOrd="1" destOrd="0" presId="urn:microsoft.com/office/officeart/2005/8/layout/list1"/>
    <dgm:cxn modelId="{3393D496-0B7C-4DC3-B541-9D7CD8C7A6A5}" type="presParOf" srcId="{5972F6E1-6AAC-496C-80E3-258CE9D8295D}" destId="{FB252FA0-2124-489C-BACE-03D00986E62B}" srcOrd="5" destOrd="0" presId="urn:microsoft.com/office/officeart/2005/8/layout/list1"/>
    <dgm:cxn modelId="{70628408-A4CC-4F4E-B797-CDD73EE91A34}" type="presParOf" srcId="{5972F6E1-6AAC-496C-80E3-258CE9D8295D}" destId="{053AA81C-4588-4A91-A4B5-CA0772D91255}" srcOrd="6" destOrd="0" presId="urn:microsoft.com/office/officeart/2005/8/layout/list1"/>
    <dgm:cxn modelId="{B91C72E0-5086-4B39-BCA0-E6DE8390A3B0}" type="presParOf" srcId="{5972F6E1-6AAC-496C-80E3-258CE9D8295D}" destId="{79EBC662-6096-4A07-81A9-06C901E7DCCA}" srcOrd="7" destOrd="0" presId="urn:microsoft.com/office/officeart/2005/8/layout/list1"/>
    <dgm:cxn modelId="{8A8D43FE-2DD0-4D9B-AD1C-42DFA03F8911}" type="presParOf" srcId="{5972F6E1-6AAC-496C-80E3-258CE9D8295D}" destId="{186FB4D6-9F82-4359-8BF0-C66BFE2DE742}" srcOrd="8" destOrd="0" presId="urn:microsoft.com/office/officeart/2005/8/layout/list1"/>
    <dgm:cxn modelId="{900B2291-642C-4ED5-A660-CD7382672A88}" type="presParOf" srcId="{186FB4D6-9F82-4359-8BF0-C66BFE2DE742}" destId="{FBE3F80D-D710-4951-B00D-01E44485611B}" srcOrd="0" destOrd="0" presId="urn:microsoft.com/office/officeart/2005/8/layout/list1"/>
    <dgm:cxn modelId="{B5793C0D-3847-4F85-AA51-ADEB8664A095}" type="presParOf" srcId="{186FB4D6-9F82-4359-8BF0-C66BFE2DE742}" destId="{670E4BC8-2392-4802-8A17-CA29A14FEB35}" srcOrd="1" destOrd="0" presId="urn:microsoft.com/office/officeart/2005/8/layout/list1"/>
    <dgm:cxn modelId="{75F950EA-5C21-4F5D-AA36-F5CAF4740A19}" type="presParOf" srcId="{5972F6E1-6AAC-496C-80E3-258CE9D8295D}" destId="{4A6D382A-8A4E-4F3F-97CF-7657FA7E3214}" srcOrd="9" destOrd="0" presId="urn:microsoft.com/office/officeart/2005/8/layout/list1"/>
    <dgm:cxn modelId="{B26F4ECA-D3DD-413E-8EA0-A505ED66F5B8}" type="presParOf" srcId="{5972F6E1-6AAC-496C-80E3-258CE9D8295D}" destId="{ABBE6605-81F1-433B-8FB0-B62CC7617BB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BD1D2-8066-4303-9950-68F462502C26}">
      <dsp:nvSpPr>
        <dsp:cNvPr id="0" name=""/>
        <dsp:cNvSpPr/>
      </dsp:nvSpPr>
      <dsp:spPr>
        <a:xfrm>
          <a:off x="0" y="786990"/>
          <a:ext cx="6900512"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t>Two-Way Interactions</a:t>
          </a:r>
        </a:p>
        <a:p>
          <a:pPr marL="171450" lvl="1" indent="-171450" algn="l" defTabSz="711200">
            <a:lnSpc>
              <a:spcPct val="100000"/>
            </a:lnSpc>
            <a:spcBef>
              <a:spcPct val="0"/>
            </a:spcBef>
            <a:spcAft>
              <a:spcPct val="15000"/>
            </a:spcAft>
            <a:buChar char="•"/>
          </a:pPr>
          <a:r>
            <a:rPr lang="en-US" sz="1600" kern="1200" dirty="0"/>
            <a:t>In Real or Near Real-Time</a:t>
          </a:r>
        </a:p>
        <a:p>
          <a:pPr marL="171450" lvl="1" indent="-171450" algn="l" defTabSz="711200">
            <a:lnSpc>
              <a:spcPct val="100000"/>
            </a:lnSpc>
            <a:spcBef>
              <a:spcPct val="0"/>
            </a:spcBef>
            <a:spcAft>
              <a:spcPct val="15000"/>
            </a:spcAft>
            <a:buChar char="•"/>
          </a:pPr>
          <a:r>
            <a:rPr lang="en-US" sz="1600" kern="1200" dirty="0"/>
            <a:t>Between Two or More People</a:t>
          </a:r>
        </a:p>
      </dsp:txBody>
      <dsp:txXfrm>
        <a:off x="0" y="786990"/>
        <a:ext cx="6900512" cy="1285200"/>
      </dsp:txXfrm>
    </dsp:sp>
    <dsp:sp modelId="{6AAB982A-CCC6-4F9A-A463-C183AC98E356}">
      <dsp:nvSpPr>
        <dsp:cNvPr id="0" name=""/>
        <dsp:cNvSpPr/>
      </dsp:nvSpPr>
      <dsp:spPr>
        <a:xfrm>
          <a:off x="345025" y="550830"/>
          <a:ext cx="4830358" cy="472320"/>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kern="1200"/>
            <a:t>Hallmarks of Communications</a:t>
          </a:r>
          <a:endParaRPr lang="en-US" sz="1600" kern="1200" dirty="0"/>
        </a:p>
      </dsp:txBody>
      <dsp:txXfrm>
        <a:off x="368082" y="573887"/>
        <a:ext cx="4784244" cy="426206"/>
      </dsp:txXfrm>
    </dsp:sp>
    <dsp:sp modelId="{053AA81C-4588-4A91-A4B5-CA0772D91255}">
      <dsp:nvSpPr>
        <dsp:cNvPr id="0" name=""/>
        <dsp:cNvSpPr/>
      </dsp:nvSpPr>
      <dsp:spPr>
        <a:xfrm>
          <a:off x="0" y="2394750"/>
          <a:ext cx="6900512" cy="982799"/>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t>Wireline and Wireless Phone Service and Handsets</a:t>
          </a:r>
        </a:p>
        <a:p>
          <a:pPr marL="171450" lvl="1" indent="-171450" algn="l" defTabSz="711200">
            <a:lnSpc>
              <a:spcPct val="100000"/>
            </a:lnSpc>
            <a:spcBef>
              <a:spcPct val="0"/>
            </a:spcBef>
            <a:spcAft>
              <a:spcPct val="15000"/>
            </a:spcAft>
            <a:buChar char="•"/>
          </a:pPr>
          <a:r>
            <a:rPr lang="en-US" sz="1600" kern="1200" dirty="0"/>
            <a:t>Includes Voice over Internet Protocol</a:t>
          </a:r>
        </a:p>
      </dsp:txBody>
      <dsp:txXfrm>
        <a:off x="0" y="2394750"/>
        <a:ext cx="6900512" cy="982799"/>
      </dsp:txXfrm>
    </dsp:sp>
    <dsp:sp modelId="{49C428EE-A3C5-42CE-8B0F-DCBD582A8A91}">
      <dsp:nvSpPr>
        <dsp:cNvPr id="0" name=""/>
        <dsp:cNvSpPr/>
      </dsp:nvSpPr>
      <dsp:spPr>
        <a:xfrm>
          <a:off x="345025" y="2158590"/>
          <a:ext cx="4830358" cy="472320"/>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kern="1200" dirty="0"/>
            <a:t>Telecommunications Services and Equipment</a:t>
          </a:r>
        </a:p>
      </dsp:txBody>
      <dsp:txXfrm>
        <a:off x="368082" y="2181647"/>
        <a:ext cx="4784244" cy="426206"/>
      </dsp:txXfrm>
    </dsp:sp>
    <dsp:sp modelId="{ABBE6605-81F1-433B-8FB0-B62CC7617BB2}">
      <dsp:nvSpPr>
        <dsp:cNvPr id="0" name=""/>
        <dsp:cNvSpPr/>
      </dsp:nvSpPr>
      <dsp:spPr>
        <a:xfrm>
          <a:off x="0" y="3700110"/>
          <a:ext cx="6900512"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33248" rIns="535556"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t>Non-Interconnected VoIP</a:t>
          </a:r>
        </a:p>
        <a:p>
          <a:pPr marL="171450" lvl="1" indent="-171450" algn="l" defTabSz="711200">
            <a:lnSpc>
              <a:spcPct val="100000"/>
            </a:lnSpc>
            <a:spcBef>
              <a:spcPct val="0"/>
            </a:spcBef>
            <a:spcAft>
              <a:spcPct val="15000"/>
            </a:spcAft>
            <a:buChar char="•"/>
          </a:pPr>
          <a:r>
            <a:rPr lang="en-US" sz="1600" kern="1200" dirty="0"/>
            <a:t>Email and Text Messaging</a:t>
          </a:r>
        </a:p>
        <a:p>
          <a:pPr marL="171450" lvl="1" indent="-171450" algn="l" defTabSz="711200">
            <a:lnSpc>
              <a:spcPct val="100000"/>
            </a:lnSpc>
            <a:spcBef>
              <a:spcPct val="0"/>
            </a:spcBef>
            <a:spcAft>
              <a:spcPct val="15000"/>
            </a:spcAft>
            <a:buChar char="•"/>
          </a:pPr>
          <a:r>
            <a:rPr lang="en-US" sz="1600" kern="1200" dirty="0"/>
            <a:t>Internet Browsing</a:t>
          </a:r>
        </a:p>
      </dsp:txBody>
      <dsp:txXfrm>
        <a:off x="0" y="3700110"/>
        <a:ext cx="6900512" cy="1285200"/>
      </dsp:txXfrm>
    </dsp:sp>
    <dsp:sp modelId="{670E4BC8-2392-4802-8A17-CA29A14FEB35}">
      <dsp:nvSpPr>
        <dsp:cNvPr id="0" name=""/>
        <dsp:cNvSpPr/>
      </dsp:nvSpPr>
      <dsp:spPr>
        <a:xfrm>
          <a:off x="345025" y="3463950"/>
          <a:ext cx="4830358" cy="472320"/>
        </a:xfrm>
        <a:prstGeom prst="roundRect">
          <a:avLst/>
        </a:prstGeom>
        <a:solidFill>
          <a:schemeClr val="tx1">
            <a:lumMod val="95000"/>
            <a:lumOff val="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11200">
            <a:lnSpc>
              <a:spcPct val="90000"/>
            </a:lnSpc>
            <a:spcBef>
              <a:spcPct val="0"/>
            </a:spcBef>
            <a:spcAft>
              <a:spcPct val="35000"/>
            </a:spcAft>
            <a:buNone/>
          </a:pPr>
          <a:r>
            <a:rPr lang="en-US" sz="1600" kern="1200" dirty="0"/>
            <a:t>Advanced Communications Services and Equipment</a:t>
          </a:r>
        </a:p>
      </dsp:txBody>
      <dsp:txXfrm>
        <a:off x="368082" y="3487007"/>
        <a:ext cx="4784244"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B2D-F4E9-4209-8C91-7A761E969275}"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78653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27531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6316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980982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4243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0E4F97E-649F-3547-AF8E-36C8C8B86BE5}" type="slidenum">
              <a:rPr kumimoji="0" lang="en-US" alt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61480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0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C90B5-A83C-411B-9393-30424C00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302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C90B5-A83C-411B-9393-30424C00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485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C90B5-A83C-411B-9393-30424C00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05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99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7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107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31580" fontAlgn="auto">
              <a:spcBef>
                <a:spcPts val="0"/>
              </a:spcBef>
              <a:spcAft>
                <a:spcPts val="0"/>
              </a:spcAft>
              <a:defRPr/>
            </a:pPr>
            <a:fld id="{67DBF9CA-A22F-4C7E-811B-52F6BF19645B}" type="slidenum">
              <a:rPr lang="en-US">
                <a:solidFill>
                  <a:prstClr val="black"/>
                </a:solidFill>
                <a:latin typeface="Calibri" panose="020F0502020204030204"/>
              </a:rPr>
              <a:pPr defTabSz="931580" fontAlgn="auto">
                <a:spcBef>
                  <a:spcPts val="0"/>
                </a:spcBef>
                <a:spcAft>
                  <a:spcPts val="0"/>
                </a:spcAft>
                <a:defRPr/>
              </a:pPr>
              <a:t>40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269C6397-A842-4A1B-8035-DA4084BE38EF}"/>
              </a:ext>
            </a:extLst>
          </p:cNvPr>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pPr>
              <a:defRPr/>
            </a:pPr>
            <a:r>
              <a:rPr lang="en-US"/>
              <a:t>Section 508 Part 2: Hardware and Software</a:t>
            </a:r>
          </a:p>
        </p:txBody>
      </p:sp>
    </p:spTree>
    <p:extLst>
      <p:ext uri="{BB962C8B-B14F-4D97-AF65-F5344CB8AC3E}">
        <p14:creationId xmlns:p14="http://schemas.microsoft.com/office/powerpoint/2010/main" val="2311892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Section 508 Part 2: Hardware and Software</a:t>
            </a:r>
          </a:p>
        </p:txBody>
      </p:sp>
      <p:sp>
        <p:nvSpPr>
          <p:cNvPr id="5" name="Slide Number Placeholder 4"/>
          <p:cNvSpPr>
            <a:spLocks noGrp="1"/>
          </p:cNvSpPr>
          <p:nvPr>
            <p:ph type="sldNum" sz="quarter" idx="5"/>
          </p:nvPr>
        </p:nvSpPr>
        <p:spPr/>
        <p:txBody>
          <a:bodyPr/>
          <a:lstStyle/>
          <a:p>
            <a:pPr>
              <a:defRPr/>
            </a:pPr>
            <a:fld id="{8D36D09E-A7EE-4818-A395-7206CF1517AE}" type="slidenum">
              <a:rPr lang="en-US" smtClean="0"/>
              <a:pPr>
                <a:defRPr/>
              </a:pPr>
              <a:t>41</a:t>
            </a:fld>
            <a:endParaRPr lang="en-US"/>
          </a:p>
        </p:txBody>
      </p:sp>
    </p:spTree>
    <p:extLst>
      <p:ext uri="{BB962C8B-B14F-4D97-AF65-F5344CB8AC3E}">
        <p14:creationId xmlns:p14="http://schemas.microsoft.com/office/powerpoint/2010/main" val="3688024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Section 508 Part 2: Hardware and Software</a:t>
            </a:r>
          </a:p>
        </p:txBody>
      </p:sp>
      <p:sp>
        <p:nvSpPr>
          <p:cNvPr id="5" name="Slide Number Placeholder 4"/>
          <p:cNvSpPr>
            <a:spLocks noGrp="1"/>
          </p:cNvSpPr>
          <p:nvPr>
            <p:ph type="sldNum" sz="quarter" idx="5"/>
          </p:nvPr>
        </p:nvSpPr>
        <p:spPr/>
        <p:txBody>
          <a:bodyPr/>
          <a:lstStyle/>
          <a:p>
            <a:pPr>
              <a:defRPr/>
            </a:pPr>
            <a:fld id="{8D36D09E-A7EE-4818-A395-7206CF1517AE}" type="slidenum">
              <a:rPr lang="en-US" smtClean="0"/>
              <a:pPr>
                <a:defRPr/>
              </a:pPr>
              <a:t>42</a:t>
            </a:fld>
            <a:endParaRPr lang="en-US"/>
          </a:p>
        </p:txBody>
      </p:sp>
    </p:spTree>
    <p:extLst>
      <p:ext uri="{BB962C8B-B14F-4D97-AF65-F5344CB8AC3E}">
        <p14:creationId xmlns:p14="http://schemas.microsoft.com/office/powerpoint/2010/main" val="234926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r>
              <a:rPr lang="en-US"/>
              <a:t>Section 508 Part 2: Hardware and Software</a:t>
            </a:r>
          </a:p>
        </p:txBody>
      </p:sp>
      <p:sp>
        <p:nvSpPr>
          <p:cNvPr id="5" name="Slide Number Placeholder 4"/>
          <p:cNvSpPr>
            <a:spLocks noGrp="1"/>
          </p:cNvSpPr>
          <p:nvPr>
            <p:ph type="sldNum" sz="quarter" idx="5"/>
          </p:nvPr>
        </p:nvSpPr>
        <p:spPr/>
        <p:txBody>
          <a:bodyPr/>
          <a:lstStyle/>
          <a:p>
            <a:pPr>
              <a:defRPr/>
            </a:pPr>
            <a:fld id="{8D36D09E-A7EE-4818-A395-7206CF1517AE}" type="slidenum">
              <a:rPr lang="en-US" smtClean="0"/>
              <a:pPr>
                <a:defRPr/>
              </a:pPr>
              <a:t>43</a:t>
            </a:fld>
            <a:endParaRPr lang="en-US"/>
          </a:p>
        </p:txBody>
      </p:sp>
    </p:spTree>
    <p:extLst>
      <p:ext uri="{BB962C8B-B14F-4D97-AF65-F5344CB8AC3E}">
        <p14:creationId xmlns:p14="http://schemas.microsoft.com/office/powerpoint/2010/main" val="1975406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215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6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92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20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B8D607-B0DF-114B-877F-2CF135A4C7B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8254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787" y="4343386"/>
            <a:ext cx="5486293" cy="4114909"/>
          </a:xfrm>
          <a:prstGeom prst="rect">
            <a:avLst/>
          </a:prstGeom>
        </p:spPr>
        <p:txBody>
          <a:bodyPr lIns="82045" tIns="82045" rIns="82045" bIns="82045" anchor="t" anchorCtr="0">
            <a:noAutofit/>
          </a:bodyPr>
          <a:lstStyle/>
          <a:p>
            <a:endParaRPr dirty="0"/>
          </a:p>
        </p:txBody>
      </p:sp>
    </p:spTree>
    <p:extLst>
      <p:ext uri="{BB962C8B-B14F-4D97-AF65-F5344CB8AC3E}">
        <p14:creationId xmlns:p14="http://schemas.microsoft.com/office/powerpoint/2010/main" val="16466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372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13C5F44-1AEA-C641-9097-19AE4CB1C93C}" type="slidenum">
              <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3112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11299" name="Rectangle 3"/>
          <p:cNvSpPr>
            <a:spLocks noGrp="1" noChangeArrowheads="1"/>
          </p:cNvSpPr>
          <p:nvPr>
            <p:ph type="body" idx="1"/>
          </p:nvPr>
        </p:nvSpPr>
        <p:spPr/>
        <p:txBody>
          <a:bodyPr/>
          <a:lstStyle/>
          <a:p>
            <a:pPr eaLnBrk="1" hangingPunct="1"/>
            <a:endParaRPr lang="en-US" altLang="en-US" dirty="0"/>
          </a:p>
        </p:txBody>
      </p:sp>
    </p:spTree>
    <p:extLst>
      <p:ext uri="{BB962C8B-B14F-4D97-AF65-F5344CB8AC3E}">
        <p14:creationId xmlns:p14="http://schemas.microsoft.com/office/powerpoint/2010/main" val="790277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44314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03" y="1684666"/>
            <a:ext cx="7696197" cy="1470025"/>
          </a:xfrm>
        </p:spPr>
        <p:txBody>
          <a:bodyPr/>
          <a:lstStyle>
            <a:lvl1pPr algn="l">
              <a:defRPr>
                <a:solidFill>
                  <a:schemeClr val="accent2"/>
                </a:solidFill>
              </a:defRPr>
            </a:lvl1pPr>
          </a:lstStyle>
          <a:p>
            <a:r>
              <a:rPr lang="en-US" dirty="0"/>
              <a:t>Enter presentation title here</a:t>
            </a:r>
          </a:p>
        </p:txBody>
      </p:sp>
      <p:sp>
        <p:nvSpPr>
          <p:cNvPr id="3" name="Subtitle 2"/>
          <p:cNvSpPr>
            <a:spLocks noGrp="1"/>
          </p:cNvSpPr>
          <p:nvPr>
            <p:ph type="subTitle" idx="1" hasCustomPrompt="1"/>
          </p:nvPr>
        </p:nvSpPr>
        <p:spPr>
          <a:xfrm>
            <a:off x="4381507" y="3794764"/>
            <a:ext cx="7696199" cy="1017270"/>
          </a:xfrm>
        </p:spPr>
        <p:txBody>
          <a:bodyPr>
            <a:normAutofit/>
          </a:bodyPr>
          <a:lstStyle>
            <a:lvl1pPr marL="0" indent="0" algn="l">
              <a:buNone/>
              <a:defRPr sz="2200">
                <a:solidFill>
                  <a:schemeClr val="accent6"/>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Enter Presenter name(s)</a:t>
            </a:r>
          </a:p>
        </p:txBody>
      </p:sp>
      <p:sp>
        <p:nvSpPr>
          <p:cNvPr id="8" name="Text Placeholder 7"/>
          <p:cNvSpPr>
            <a:spLocks noGrp="1"/>
          </p:cNvSpPr>
          <p:nvPr>
            <p:ph type="body" sz="quarter" idx="10" hasCustomPrompt="1"/>
          </p:nvPr>
        </p:nvSpPr>
        <p:spPr>
          <a:xfrm>
            <a:off x="4381501" y="4994910"/>
            <a:ext cx="7696200" cy="1051560"/>
          </a:xfrm>
        </p:spPr>
        <p:txBody>
          <a:bodyPr>
            <a:normAutofit/>
          </a:bodyPr>
          <a:lstStyle>
            <a:lvl1pPr>
              <a:buNone/>
              <a:defRPr sz="1800" baseline="0">
                <a:solidFill>
                  <a:schemeClr val="accent3"/>
                </a:solidFill>
                <a:latin typeface="+mn-lt"/>
              </a:defRPr>
            </a:lvl1pPr>
          </a:lstStyle>
          <a:p>
            <a:pPr lvl="0"/>
            <a:r>
              <a:rPr lang="en-US" dirty="0"/>
              <a:t>Event Date &amp; Location</a:t>
            </a:r>
          </a:p>
        </p:txBody>
      </p:sp>
      <p:sp>
        <p:nvSpPr>
          <p:cNvPr id="5" name="Rectangle 4"/>
          <p:cNvSpPr/>
          <p:nvPr userDrawn="1"/>
        </p:nvSpPr>
        <p:spPr>
          <a:xfrm>
            <a:off x="200291" y="704647"/>
            <a:ext cx="11991721" cy="4998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42385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81507" y="1684666"/>
            <a:ext cx="7696199" cy="1470025"/>
          </a:xfrm>
        </p:spPr>
        <p:txBody>
          <a:bodyPr/>
          <a:lstStyle>
            <a:lvl1pPr algn="l">
              <a:defRPr baseline="0"/>
            </a:lvl1pPr>
          </a:lstStyle>
          <a:p>
            <a:r>
              <a:rPr lang="en-US" dirty="0"/>
              <a:t>Enter section title here</a:t>
            </a:r>
          </a:p>
        </p:txBody>
      </p:sp>
      <p:sp>
        <p:nvSpPr>
          <p:cNvPr id="3" name="Subtitle 2"/>
          <p:cNvSpPr>
            <a:spLocks noGrp="1"/>
          </p:cNvSpPr>
          <p:nvPr>
            <p:ph type="subTitle" idx="1" hasCustomPrompt="1"/>
          </p:nvPr>
        </p:nvSpPr>
        <p:spPr>
          <a:xfrm>
            <a:off x="4381500" y="3794760"/>
            <a:ext cx="7696200" cy="2034540"/>
          </a:xfrm>
        </p:spPr>
        <p:txBody>
          <a:bodyPr>
            <a:normAutofit/>
          </a:bodyPr>
          <a:lstStyle>
            <a:lvl1pPr marL="0" indent="0" algn="l">
              <a:buNone/>
              <a:defRPr sz="2200">
                <a:solidFill>
                  <a:schemeClr val="accent6"/>
                </a:solidFill>
                <a:latin typeface="Arial" charset="0"/>
                <a:ea typeface="Arial" charset="0"/>
                <a:cs typeface="Arial"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Enter section subtitle here (if any)</a:t>
            </a:r>
          </a:p>
        </p:txBody>
      </p:sp>
      <p:sp>
        <p:nvSpPr>
          <p:cNvPr id="5" name="Rectangle 4"/>
          <p:cNvSpPr/>
          <p:nvPr userDrawn="1"/>
        </p:nvSpPr>
        <p:spPr>
          <a:xfrm>
            <a:off x="200291" y="704647"/>
            <a:ext cx="11991721" cy="4998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827562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One Content Typ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17488"/>
            <a:ext cx="11506200" cy="1039812"/>
          </a:xfrm>
        </p:spPr>
        <p:txBody>
          <a:bodyPr/>
          <a:lstStyle>
            <a:lvl1pPr>
              <a:defRPr/>
            </a:lvl1pPr>
          </a:lstStyle>
          <a:p>
            <a:r>
              <a:rPr lang="en-US" dirty="0"/>
              <a:t>Enter slide title here</a:t>
            </a:r>
          </a:p>
        </p:txBody>
      </p:sp>
      <p:sp>
        <p:nvSpPr>
          <p:cNvPr id="3" name="Content Placeholder 2"/>
          <p:cNvSpPr>
            <a:spLocks noGrp="1"/>
          </p:cNvSpPr>
          <p:nvPr>
            <p:ph idx="1" hasCustomPrompt="1"/>
          </p:nvPr>
        </p:nvSpPr>
        <p:spPr>
          <a:xfrm>
            <a:off x="4278693" y="1257303"/>
            <a:ext cx="7608507" cy="4994910"/>
          </a:xfrm>
        </p:spPr>
        <p:txBody>
          <a:bodyPr/>
          <a:lstStyle>
            <a:lvl1pPr>
              <a:defRPr baseline="0"/>
            </a:lvl1pPr>
          </a:lstStyle>
          <a:p>
            <a:pPr lvl="0"/>
            <a:r>
              <a:rPr lang="en-US" dirty="0"/>
              <a:t>Use this for general content when not using image-on-left format</a:t>
            </a:r>
          </a:p>
          <a:p>
            <a:pPr lvl="1"/>
            <a:r>
              <a:rPr lang="en-US" dirty="0"/>
              <a:t>Second level</a:t>
            </a:r>
          </a:p>
          <a:p>
            <a:pPr lvl="2"/>
            <a:r>
              <a:rPr lang="en-US" dirty="0"/>
              <a:t>Third level</a:t>
            </a:r>
          </a:p>
        </p:txBody>
      </p:sp>
    </p:spTree>
    <p:extLst>
      <p:ext uri="{BB962C8B-B14F-4D97-AF65-F5344CB8AC3E}">
        <p14:creationId xmlns:p14="http://schemas.microsoft.com/office/powerpoint/2010/main" val="1606077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out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1000" y="217492"/>
            <a:ext cx="11506200" cy="6034722"/>
          </a:xfrm>
        </p:spPr>
        <p:txBody>
          <a:bodyPr/>
          <a:lstStyle>
            <a:lvl1pPr>
              <a:defRPr baseline="0"/>
            </a:lvl1pPr>
          </a:lstStyle>
          <a:p>
            <a:pPr lvl="0"/>
            <a:r>
              <a:rPr lang="en-US" dirty="0"/>
              <a:t>Use this for general content when not using image-on-left format and there is no slide title</a:t>
            </a:r>
          </a:p>
          <a:p>
            <a:pPr lvl="1"/>
            <a:r>
              <a:rPr lang="en-US" dirty="0"/>
              <a:t>Second level</a:t>
            </a:r>
          </a:p>
          <a:p>
            <a:pPr lvl="2"/>
            <a:r>
              <a:rPr lang="en-US" dirty="0"/>
              <a:t>Third level</a:t>
            </a:r>
          </a:p>
        </p:txBody>
      </p:sp>
    </p:spTree>
    <p:extLst>
      <p:ext uri="{BB962C8B-B14F-4D97-AF65-F5344CB8AC3E}">
        <p14:creationId xmlns:p14="http://schemas.microsoft.com/office/powerpoint/2010/main" val="4270615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on-Left Always With Content a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355" y="217488"/>
            <a:ext cx="11504849" cy="1039812"/>
          </a:xfrm>
        </p:spPr>
        <p:txBody>
          <a:bodyPr/>
          <a:lstStyle>
            <a:lvl1pPr>
              <a:defRPr/>
            </a:lvl1pPr>
          </a:lstStyle>
          <a:p>
            <a:r>
              <a:rPr lang="en-US" dirty="0"/>
              <a:t>Enter slide title here</a:t>
            </a:r>
          </a:p>
        </p:txBody>
      </p:sp>
      <p:sp>
        <p:nvSpPr>
          <p:cNvPr id="12" name="Content Placeholder 2"/>
          <p:cNvSpPr>
            <a:spLocks noGrp="1"/>
          </p:cNvSpPr>
          <p:nvPr>
            <p:ph idx="13" hasCustomPrompt="1"/>
          </p:nvPr>
        </p:nvSpPr>
        <p:spPr>
          <a:xfrm>
            <a:off x="4267200" y="1257303"/>
            <a:ext cx="7620000" cy="4994910"/>
          </a:xfrm>
        </p:spPr>
        <p:txBody>
          <a:bodyPr/>
          <a:lstStyle>
            <a:lvl1pPr>
              <a:defRPr baseline="0"/>
            </a:lvl1pPr>
          </a:lstStyle>
          <a:p>
            <a:pPr lvl="0"/>
            <a:r>
              <a:rPr lang="en-US" dirty="0"/>
              <a:t>Use this layout when every slide has an image on the left</a:t>
            </a:r>
          </a:p>
          <a:p>
            <a:pPr lvl="1"/>
            <a:r>
              <a:rPr lang="en-US" dirty="0"/>
              <a:t>Second level</a:t>
            </a:r>
          </a:p>
          <a:p>
            <a:pPr lvl="2"/>
            <a:r>
              <a:rPr lang="en-US" dirty="0"/>
              <a:t>Third level</a:t>
            </a:r>
          </a:p>
        </p:txBody>
      </p:sp>
      <p:sp>
        <p:nvSpPr>
          <p:cNvPr id="14" name="Picture Placeholder 13"/>
          <p:cNvSpPr>
            <a:spLocks noGrp="1"/>
          </p:cNvSpPr>
          <p:nvPr>
            <p:ph type="pic" sz="quarter" idx="14"/>
          </p:nvPr>
        </p:nvSpPr>
        <p:spPr>
          <a:xfrm>
            <a:off x="0" y="1257300"/>
            <a:ext cx="4267200" cy="5376648"/>
          </a:xfrm>
        </p:spPr>
        <p:txBody>
          <a:bodyPr/>
          <a:lstStyle/>
          <a:p>
            <a:endParaRPr lang="en-US"/>
          </a:p>
        </p:txBody>
      </p:sp>
      <p:cxnSp>
        <p:nvCxnSpPr>
          <p:cNvPr id="16" name="Straight Connector 15"/>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470418" y="994410"/>
            <a:ext cx="3835633" cy="0"/>
          </a:xfrm>
          <a:prstGeom prst="line">
            <a:avLst/>
          </a:prstGeom>
          <a:ln>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104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on-Left Always and Content with No Title">
    <p:spTree>
      <p:nvGrpSpPr>
        <p:cNvPr id="1" name=""/>
        <p:cNvGrpSpPr/>
        <p:nvPr/>
      </p:nvGrpSpPr>
      <p:grpSpPr>
        <a:xfrm>
          <a:off x="0" y="0"/>
          <a:ext cx="0" cy="0"/>
          <a:chOff x="0" y="0"/>
          <a:chExt cx="0" cy="0"/>
        </a:xfrm>
      </p:grpSpPr>
      <p:sp>
        <p:nvSpPr>
          <p:cNvPr id="12" name="Content Placeholder 2"/>
          <p:cNvSpPr>
            <a:spLocks noGrp="1"/>
          </p:cNvSpPr>
          <p:nvPr>
            <p:ph idx="13" hasCustomPrompt="1"/>
          </p:nvPr>
        </p:nvSpPr>
        <p:spPr>
          <a:xfrm>
            <a:off x="4470400" y="205744"/>
            <a:ext cx="7416800" cy="6046470"/>
          </a:xfrm>
        </p:spPr>
        <p:txBody>
          <a:bodyPr/>
          <a:lstStyle>
            <a:lvl1pPr>
              <a:defRPr baseline="0"/>
            </a:lvl1pPr>
          </a:lstStyle>
          <a:p>
            <a:pPr lvl="0"/>
            <a:r>
              <a:rPr lang="en-US" dirty="0"/>
              <a:t>Use this layout when every slide has an image on the left and there is no slide title</a:t>
            </a:r>
          </a:p>
          <a:p>
            <a:pPr lvl="1"/>
            <a:r>
              <a:rPr lang="en-US" dirty="0"/>
              <a:t>Second level</a:t>
            </a:r>
          </a:p>
          <a:p>
            <a:pPr lvl="2"/>
            <a:r>
              <a:rPr lang="en-US" dirty="0"/>
              <a:t>Third level</a:t>
            </a:r>
          </a:p>
        </p:txBody>
      </p:sp>
      <p:sp>
        <p:nvSpPr>
          <p:cNvPr id="14" name="Picture Placeholder 13"/>
          <p:cNvSpPr>
            <a:spLocks noGrp="1"/>
          </p:cNvSpPr>
          <p:nvPr>
            <p:ph type="pic" sz="quarter" idx="14"/>
          </p:nvPr>
        </p:nvSpPr>
        <p:spPr>
          <a:xfrm>
            <a:off x="1" y="4"/>
            <a:ext cx="4267200" cy="6732270"/>
          </a:xfrm>
        </p:spPr>
        <p:txBody>
          <a:bodyPr/>
          <a:lstStyle/>
          <a:p>
            <a:endParaRPr lang="en-US"/>
          </a:p>
        </p:txBody>
      </p:sp>
    </p:spTree>
    <p:extLst>
      <p:ext uri="{BB962C8B-B14F-4D97-AF65-F5344CB8AC3E}">
        <p14:creationId xmlns:p14="http://schemas.microsoft.com/office/powerpoint/2010/main" val="2330788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Conten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6" y="217488"/>
            <a:ext cx="11506201" cy="1039812"/>
          </a:xfrm>
        </p:spPr>
        <p:txBody>
          <a:bodyPr/>
          <a:lstStyle>
            <a:lvl1pPr>
              <a:defRPr/>
            </a:lvl1pPr>
          </a:lstStyle>
          <a:p>
            <a:r>
              <a:rPr lang="en-US" dirty="0"/>
              <a:t>Enter slide title here</a:t>
            </a:r>
          </a:p>
        </p:txBody>
      </p:sp>
      <p:sp>
        <p:nvSpPr>
          <p:cNvPr id="12" name="Content Placeholder 2"/>
          <p:cNvSpPr>
            <a:spLocks noGrp="1"/>
          </p:cNvSpPr>
          <p:nvPr>
            <p:ph idx="13" hasCustomPrompt="1"/>
          </p:nvPr>
        </p:nvSpPr>
        <p:spPr>
          <a:xfrm>
            <a:off x="4470400" y="1257303"/>
            <a:ext cx="7416800" cy="4994910"/>
          </a:xfrm>
        </p:spPr>
        <p:txBody>
          <a:bodyPr/>
          <a:lstStyle>
            <a:lvl1pPr>
              <a:defRPr baseline="0"/>
            </a:lvl1pPr>
          </a:lstStyle>
          <a:p>
            <a:pPr lvl="0"/>
            <a:r>
              <a:rPr lang="en-US" dirty="0"/>
              <a:t>Use this when using text with image but not on every slide</a:t>
            </a:r>
          </a:p>
          <a:p>
            <a:pPr lvl="1"/>
            <a:r>
              <a:rPr lang="en-US" dirty="0"/>
              <a:t>Second level</a:t>
            </a:r>
          </a:p>
          <a:p>
            <a:pPr lvl="2"/>
            <a:r>
              <a:rPr lang="en-US" dirty="0"/>
              <a:t>Third level</a:t>
            </a:r>
          </a:p>
        </p:txBody>
      </p:sp>
      <p:sp>
        <p:nvSpPr>
          <p:cNvPr id="14" name="Picture Placeholder 13"/>
          <p:cNvSpPr>
            <a:spLocks noGrp="1"/>
          </p:cNvSpPr>
          <p:nvPr>
            <p:ph type="pic" sz="quarter" idx="14"/>
          </p:nvPr>
        </p:nvSpPr>
        <p:spPr>
          <a:xfrm>
            <a:off x="381022" y="1257303"/>
            <a:ext cx="3898900" cy="4994910"/>
          </a:xfrm>
        </p:spPr>
        <p:txBody>
          <a:bodyPr/>
          <a:lstStyle/>
          <a:p>
            <a:endParaRPr lang="en-US"/>
          </a:p>
        </p:txBody>
      </p:sp>
      <p:cxnSp>
        <p:nvCxnSpPr>
          <p:cNvPr id="17" name="Straight Connector 16"/>
          <p:cNvCxnSpPr/>
          <p:nvPr userDrawn="1"/>
        </p:nvCxnSpPr>
        <p:spPr>
          <a:xfrm>
            <a:off x="381000" y="994410"/>
            <a:ext cx="4089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470418" y="994410"/>
            <a:ext cx="3835633" cy="0"/>
          </a:xfrm>
          <a:prstGeom prst="line">
            <a:avLst/>
          </a:prstGeom>
          <a:ln>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404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with No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17492"/>
            <a:ext cx="11506200" cy="776922"/>
          </a:xfrm>
        </p:spPr>
        <p:txBody>
          <a:bodyPr/>
          <a:lstStyle>
            <a:lvl1pPr>
              <a:defRPr/>
            </a:lvl1pPr>
          </a:lstStyle>
          <a:p>
            <a:r>
              <a:rPr lang="en-US" dirty="0"/>
              <a:t>Enter slide title here</a:t>
            </a:r>
          </a:p>
        </p:txBody>
      </p:sp>
      <p:sp>
        <p:nvSpPr>
          <p:cNvPr id="19" name="Picture Placeholder 18"/>
          <p:cNvSpPr>
            <a:spLocks noGrp="1"/>
          </p:cNvSpPr>
          <p:nvPr>
            <p:ph type="pic" sz="quarter" idx="10"/>
          </p:nvPr>
        </p:nvSpPr>
        <p:spPr>
          <a:xfrm>
            <a:off x="381000" y="1257300"/>
            <a:ext cx="3835400" cy="4869180"/>
          </a:xfrm>
        </p:spPr>
        <p:txBody>
          <a:bodyPr/>
          <a:lstStyle/>
          <a:p>
            <a:endParaRPr lang="en-US"/>
          </a:p>
        </p:txBody>
      </p:sp>
      <p:sp>
        <p:nvSpPr>
          <p:cNvPr id="20" name="Picture Placeholder 18"/>
          <p:cNvSpPr>
            <a:spLocks noGrp="1"/>
          </p:cNvSpPr>
          <p:nvPr>
            <p:ph type="pic" sz="quarter" idx="11"/>
          </p:nvPr>
        </p:nvSpPr>
        <p:spPr>
          <a:xfrm>
            <a:off x="4254500" y="1257300"/>
            <a:ext cx="3835400" cy="4869180"/>
          </a:xfrm>
        </p:spPr>
        <p:txBody>
          <a:bodyPr/>
          <a:lstStyle/>
          <a:p>
            <a:endParaRPr lang="en-US"/>
          </a:p>
        </p:txBody>
      </p:sp>
      <p:sp>
        <p:nvSpPr>
          <p:cNvPr id="21" name="Picture Placeholder 18"/>
          <p:cNvSpPr>
            <a:spLocks noGrp="1"/>
          </p:cNvSpPr>
          <p:nvPr>
            <p:ph type="pic" sz="quarter" idx="12"/>
          </p:nvPr>
        </p:nvSpPr>
        <p:spPr>
          <a:xfrm>
            <a:off x="8166100" y="1257300"/>
            <a:ext cx="3835400" cy="4869180"/>
          </a:xfrm>
        </p:spPr>
        <p:txBody>
          <a:bodyPr/>
          <a:lstStyle/>
          <a:p>
            <a:endParaRPr lang="en-US"/>
          </a:p>
        </p:txBody>
      </p:sp>
      <p:cxnSp>
        <p:nvCxnSpPr>
          <p:cNvPr id="22" name="Straight Connector 21"/>
          <p:cNvCxnSpPr/>
          <p:nvPr userDrawn="1"/>
        </p:nvCxnSpPr>
        <p:spPr>
          <a:xfrm>
            <a:off x="381000" y="994410"/>
            <a:ext cx="4089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470418" y="994410"/>
            <a:ext cx="3835633" cy="0"/>
          </a:xfrm>
          <a:prstGeom prst="line">
            <a:avLst/>
          </a:prstGeom>
          <a:ln>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67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365679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553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End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381507" y="1684655"/>
            <a:ext cx="7696199" cy="4567554"/>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Wingdings" pitchFamily="2" charset="2"/>
              <a:buNone/>
              <a:tabLst/>
              <a:defRPr kumimoji="0" lang="en-US" sz="1600" b="0" i="0" u="none" strike="noStrike" kern="1200" cap="none" spc="0" normalizeH="0" baseline="0" noProof="0">
                <a:ln>
                  <a:noFill/>
                </a:ln>
                <a:solidFill>
                  <a:srgbClr val="742117"/>
                </a:solidFill>
                <a:effectLst/>
                <a:uLnTx/>
                <a:uFillTx/>
                <a:latin typeface="Franklin Gothic Book"/>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Franklin Gothic Medium"/>
                <a:ea typeface="+mn-ea"/>
                <a:cs typeface="Arial" pitchFamily="34" charset="0"/>
              </a:rPr>
              <a:t>Rehabilitation Engineering Research Center on</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Franklin Gothic Medium"/>
                <a:ea typeface="+mn-ea"/>
                <a:cs typeface="Arial" pitchFamily="34" charset="0"/>
              </a:rPr>
              <a:t>Accessible Public Transportation</a:t>
            </a:r>
          </a:p>
          <a:p>
            <a:r>
              <a:rPr lang="en-US" dirty="0"/>
              <a:t>A partnership between the Robotics Institute at Carnegie Mellon University and the </a:t>
            </a:r>
            <a:r>
              <a:rPr lang="en-US" dirty="0" err="1"/>
              <a:t>IDeA</a:t>
            </a:r>
            <a:r>
              <a:rPr lang="en-US" dirty="0"/>
              <a:t> Center at SUNY Buffalo</a:t>
            </a:r>
          </a:p>
          <a:p>
            <a:endParaRPr lang="en-US" dirty="0"/>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rgbClr val="742117"/>
                </a:solidFill>
                <a:effectLst/>
                <a:uLnTx/>
                <a:uFillTx/>
                <a:latin typeface="Franklin Gothic Book"/>
                <a:ea typeface="+mn-ea"/>
                <a:cs typeface="Arial" pitchFamily="34" charset="0"/>
              </a:rPr>
              <a:t>Funded by:</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rgbClr val="742117"/>
                </a:solidFill>
                <a:effectLst/>
                <a:uLnTx/>
                <a:uFillTx/>
                <a:latin typeface="Franklin Gothic Book"/>
                <a:ea typeface="+mn-ea"/>
                <a:cs typeface="Arial" pitchFamily="34" charset="0"/>
              </a:rPr>
              <a:t>The National Institute on Disability and Rehabilitation Research (NIDRR) through the Rehabilitation Engineering Research Center on Accessible Public Transportation (RERC-APT).</a:t>
            </a:r>
          </a:p>
        </p:txBody>
      </p:sp>
      <p:pic>
        <p:nvPicPr>
          <p:cNvPr id="6" name="Picture 5" descr="RERC-UD 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39451" y="1684666"/>
            <a:ext cx="1637251" cy="1470023"/>
          </a:xfrm>
          <a:prstGeom prst="rect">
            <a:avLst/>
          </a:prstGeom>
        </p:spPr>
      </p:pic>
      <p:pic>
        <p:nvPicPr>
          <p:cNvPr id="5" name="Picture 4" descr="NIDRR-JPG-White-on-Gray-5-x.jpg"/>
          <p:cNvPicPr>
            <a:picLocks noChangeAspect="1"/>
          </p:cNvPicPr>
          <p:nvPr userDrawn="1"/>
        </p:nvPicPr>
        <p:blipFill>
          <a:blip r:embed="rId3" cstate="print"/>
          <a:stretch>
            <a:fillRect/>
          </a:stretch>
        </p:blipFill>
        <p:spPr>
          <a:xfrm>
            <a:off x="2439451" y="3657600"/>
            <a:ext cx="1637251" cy="630160"/>
          </a:xfrm>
          <a:prstGeom prst="rect">
            <a:avLst/>
          </a:prstGeom>
        </p:spPr>
      </p:pic>
    </p:spTree>
    <p:extLst>
      <p:ext uri="{BB962C8B-B14F-4D97-AF65-F5344CB8AC3E}">
        <p14:creationId xmlns:p14="http://schemas.microsoft.com/office/powerpoint/2010/main" val="1021889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16419" y="1684655"/>
            <a:ext cx="7861300" cy="4567554"/>
          </a:xfr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Wingdings" pitchFamily="2" charset="2"/>
              <a:buNone/>
              <a:tabLst/>
              <a:defRPr kumimoji="0" lang="en-US" sz="1800" b="1" i="0" u="none" strike="noStrike" kern="1200" cap="none" spc="0" normalizeH="0" baseline="0" noProof="0" dirty="0" smtClean="0">
                <a:ln>
                  <a:noFill/>
                </a:ln>
                <a:solidFill>
                  <a:srgbClr val="742117"/>
                </a:solidFill>
                <a:effectLst/>
                <a:uLnTx/>
                <a:uFillTx/>
                <a:latin typeface="Franklin Gothic Book"/>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mj-lt"/>
                <a:ea typeface="+mn-ea"/>
                <a:cs typeface="Arial" pitchFamily="34" charset="0"/>
              </a:rPr>
              <a:t>The Robotics Institute</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School of Computer Science  |  Carnegie Mellon University</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5000 Forbes Ave.  |  Pittsburgh, PA 15213</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mj-lt"/>
                <a:ea typeface="+mn-ea"/>
                <a:cs typeface="Arial" pitchFamily="34" charset="0"/>
              </a:rPr>
              <a:t>Center for Inclusive Design &amp; Environmental Access</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School of Architecture &amp; Planning  |  SUNY at Buffalo</a:t>
            </a: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378 Hayes Hall  |  3435 Main Street  |  Buffalo, NY 14214 – 3087</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2000" b="0" i="0" u="none" strike="noStrike" kern="1200" cap="none" spc="0" normalizeH="0" baseline="0" noProof="0" dirty="0">
                <a:ln>
                  <a:noFill/>
                </a:ln>
                <a:solidFill>
                  <a:srgbClr val="D34817"/>
                </a:solidFill>
                <a:effectLst/>
                <a:uLnTx/>
                <a:uFillTx/>
                <a:latin typeface="+mj-lt"/>
                <a:ea typeface="+mn-ea"/>
                <a:cs typeface="Arial" pitchFamily="34" charset="0"/>
              </a:rPr>
              <a:t>RERC-APT</a:t>
            </a:r>
            <a:endParaRPr kumimoji="0" lang="en-US" sz="1800" b="0" i="0" u="none" strike="noStrike" kern="1200" cap="none" spc="0" normalizeH="0" baseline="0" noProof="0" dirty="0">
              <a:ln>
                <a:noFill/>
              </a:ln>
              <a:solidFill>
                <a:srgbClr val="956251"/>
              </a:solidFill>
              <a:effectLst/>
              <a:uLnTx/>
              <a:uFillTx/>
              <a:latin typeface="Franklin Gothic Book"/>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http://www.rercapt.org</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en-US" sz="1600" b="0" i="0" u="none" strike="noStrike" kern="1200" cap="none" spc="0" normalizeH="0" baseline="0" noProof="0" dirty="0" err="1">
                <a:ln>
                  <a:noFill/>
                </a:ln>
                <a:solidFill>
                  <a:srgbClr val="742117"/>
                </a:solidFill>
                <a:effectLst/>
                <a:uLnTx/>
                <a:uFillTx/>
                <a:latin typeface="Franklin Gothic Book"/>
                <a:ea typeface="+mn-ea"/>
                <a:cs typeface="Arial" pitchFamily="34" charset="0"/>
              </a:rPr>
              <a:t>tel</a:t>
            </a:r>
            <a:r>
              <a:rPr kumimoji="0" lang="en-US" sz="1600" b="0" i="0" u="none" strike="noStrike" kern="1200" cap="none" spc="0" normalizeH="0" baseline="0" noProof="0" dirty="0">
                <a:ln>
                  <a:noFill/>
                </a:ln>
                <a:solidFill>
                  <a:srgbClr val="742117"/>
                </a:solidFill>
                <a:effectLst/>
                <a:uLnTx/>
                <a:uFillTx/>
                <a:latin typeface="Franklin Gothic Book"/>
                <a:ea typeface="+mn-ea"/>
                <a:cs typeface="Arial" pitchFamily="34" charset="0"/>
              </a:rPr>
              <a:t>: +1 (716) 829.5902  |  fax: +1 (716) 829.3861</a:t>
            </a:r>
            <a:endParaRPr kumimoji="0" lang="en-US" sz="1800" b="0" i="0" u="none" strike="noStrike" kern="1200" cap="none" spc="0" normalizeH="0" baseline="0" noProof="0" dirty="0">
              <a:ln>
                <a:noFill/>
              </a:ln>
              <a:solidFill>
                <a:srgbClr val="742117"/>
              </a:solidFill>
              <a:effectLst/>
              <a:uLnTx/>
              <a:uFillTx/>
              <a:latin typeface="Franklin Gothic Book"/>
              <a:ea typeface="+mn-ea"/>
              <a:cs typeface="Arial" pitchFamily="34" charset="0"/>
            </a:endParaRPr>
          </a:p>
        </p:txBody>
      </p:sp>
      <p:pic>
        <p:nvPicPr>
          <p:cNvPr id="6" name="Picture 5" descr="RERC-UD Log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39451" y="4782197"/>
            <a:ext cx="1637251" cy="1470023"/>
          </a:xfrm>
          <a:prstGeom prst="rect">
            <a:avLst/>
          </a:prstGeom>
        </p:spPr>
      </p:pic>
      <p:pic>
        <p:nvPicPr>
          <p:cNvPr id="5" name="Picture 4" descr="IDeA Logo.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52151" y="3154691"/>
            <a:ext cx="1637251" cy="1470025"/>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439470" y="1329020"/>
            <a:ext cx="1649951" cy="1651925"/>
          </a:xfrm>
          <a:prstGeom prst="rect">
            <a:avLst/>
          </a:prstGeom>
        </p:spPr>
      </p:pic>
    </p:spTree>
    <p:extLst>
      <p:ext uri="{BB962C8B-B14F-4D97-AF65-F5344CB8AC3E}">
        <p14:creationId xmlns:p14="http://schemas.microsoft.com/office/powerpoint/2010/main" val="1305557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6D2F222-6C0B-49AF-B1E2-B10E3A6CC090}" type="datetimeFigureOut">
              <a:rPr lang="en-US" smtClean="0"/>
              <a:pPr/>
              <a:t>4/19/2021</a:t>
            </a:fld>
            <a:endParaRPr lang="en-US" dirty="0"/>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E1FF95FB-CBAD-4241-92EA-052A516708E1}" type="slidenum">
              <a:rPr lang="en-US" smtClean="0"/>
              <a:pPr/>
              <a:t>‹#›</a:t>
            </a:fld>
            <a:endParaRPr lang="en-US" dirty="0"/>
          </a:p>
        </p:txBody>
      </p:sp>
    </p:spTree>
    <p:extLst>
      <p:ext uri="{BB962C8B-B14F-4D97-AF65-F5344CB8AC3E}">
        <p14:creationId xmlns:p14="http://schemas.microsoft.com/office/powerpoint/2010/main" val="754322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a:xfrm>
            <a:off x="609600" y="6356986"/>
            <a:ext cx="2844800" cy="363854"/>
          </a:xfrm>
          <a:prstGeom prst="rect">
            <a:avLst/>
          </a:prstGeom>
        </p:spPr>
        <p:txBody>
          <a:bodyPr vert="horz" wrap="square" lIns="91440" tIns="45720" rIns="91440" bIns="45720" numCol="1" anchor="t" anchorCtr="0" compatLnSpc="1">
            <a:prstTxWarp prst="textNoShape">
              <a:avLst/>
            </a:prstTxWarp>
          </a:bodyPr>
          <a:lstStyle>
            <a:lvl1pPr>
              <a:defRPr/>
            </a:lvl1pPr>
          </a:lstStyle>
          <a:p>
            <a:fld id="{84A06197-5012-C041-AB54-830E7199BC74}" type="datetime1">
              <a:rPr lang="en-US"/>
              <a:pPr/>
              <a:t>4/19/2021</a:t>
            </a:fld>
            <a:endParaRPr lang="en-US"/>
          </a:p>
        </p:txBody>
      </p:sp>
      <p:sp>
        <p:nvSpPr>
          <p:cNvPr id="4" name="Footer Placeholder 4"/>
          <p:cNvSpPr>
            <a:spLocks noGrp="1"/>
          </p:cNvSpPr>
          <p:nvPr>
            <p:ph type="ftr" sz="quarter" idx="11"/>
          </p:nvPr>
        </p:nvSpPr>
        <p:spPr>
          <a:xfrm>
            <a:off x="4165600" y="6356986"/>
            <a:ext cx="3860800" cy="363854"/>
          </a:xfrm>
          <a:prstGeom prst="rect">
            <a:avLst/>
          </a:prstGeom>
        </p:spPr>
        <p:txBody>
          <a:bodyPr vert="horz" wrap="square" lIns="91440" tIns="45720" rIns="91440" bIns="45720" numCol="1" anchor="t" anchorCtr="0" compatLnSpc="1">
            <a:prstTxWarp prst="textNoShape">
              <a:avLst/>
            </a:prstTxWarp>
          </a:bodyPr>
          <a:lstStyle>
            <a:lvl1pPr>
              <a:defRPr/>
            </a:lvl1pPr>
          </a:lstStyle>
          <a:p>
            <a:endParaRPr lang="en-US"/>
          </a:p>
        </p:txBody>
      </p:sp>
      <p:sp>
        <p:nvSpPr>
          <p:cNvPr id="5" name="Slide Number Placeholder 5"/>
          <p:cNvSpPr>
            <a:spLocks noGrp="1"/>
          </p:cNvSpPr>
          <p:nvPr>
            <p:ph type="sldNum" sz="quarter" idx="12"/>
          </p:nvPr>
        </p:nvSpPr>
        <p:spPr>
          <a:xfrm>
            <a:off x="8737600" y="6356986"/>
            <a:ext cx="2844800" cy="363854"/>
          </a:xfrm>
          <a:prstGeom prst="rect">
            <a:avLst/>
          </a:prstGeom>
        </p:spPr>
        <p:txBody>
          <a:bodyPr vert="horz" wrap="square" lIns="91440" tIns="45720" rIns="91440" bIns="45720" numCol="1" anchor="t" anchorCtr="0" compatLnSpc="1">
            <a:prstTxWarp prst="textNoShape">
              <a:avLst/>
            </a:prstTxWarp>
          </a:bodyPr>
          <a:lstStyle>
            <a:lvl1pPr>
              <a:defRPr/>
            </a:lvl1pPr>
          </a:lstStyle>
          <a:p>
            <a:fld id="{7826BBAE-53CD-5346-8B3F-82CA733F3C61}" type="slidenum">
              <a:rPr lang="en-US"/>
              <a:pPr/>
              <a:t>‹#›</a:t>
            </a:fld>
            <a:endParaRPr lang="en-US"/>
          </a:p>
        </p:txBody>
      </p:sp>
    </p:spTree>
    <p:extLst>
      <p:ext uri="{BB962C8B-B14F-4D97-AF65-F5344CB8AC3E}">
        <p14:creationId xmlns:p14="http://schemas.microsoft.com/office/powerpoint/2010/main" val="35069661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E08A-9215-4B89-8433-AEB8EAC8B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6849C4-4B99-4EE8-822A-C9D1AC45F1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D14E9B-205F-453C-B666-E51E58691B08}"/>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5" name="Footer Placeholder 4">
            <a:extLst>
              <a:ext uri="{FF2B5EF4-FFF2-40B4-BE49-F238E27FC236}">
                <a16:creationId xmlns:a16="http://schemas.microsoft.com/office/drawing/2014/main" id="{1D6DF838-BE4D-4FB1-8707-34CD52986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E01D5-3DE4-4AA3-A296-406B652A65C8}"/>
              </a:ext>
            </a:extLst>
          </p:cNvPr>
          <p:cNvSpPr>
            <a:spLocks noGrp="1"/>
          </p:cNvSpPr>
          <p:nvPr>
            <p:ph type="sldNum" sz="quarter" idx="12"/>
          </p:nvPr>
        </p:nvSpPr>
        <p:spPr/>
        <p:txBody>
          <a:bodyPr/>
          <a:lstStyle/>
          <a:p>
            <a:fld id="{0675FA74-4C9E-4F9B-8BAF-4FE4F8C80BAF}" type="slidenum">
              <a:rPr lang="en-US" smtClean="0"/>
              <a:t>‹#›</a:t>
            </a:fld>
            <a:endParaRPr lang="en-US"/>
          </a:p>
        </p:txBody>
      </p:sp>
      <p:pic>
        <p:nvPicPr>
          <p:cNvPr id="8" name="Graphic 7">
            <a:extLst>
              <a:ext uri="{FF2B5EF4-FFF2-40B4-BE49-F238E27FC236}">
                <a16:creationId xmlns:a16="http://schemas.microsoft.com/office/drawing/2014/main" id="{63565B19-200F-4C6F-8B7C-1E08A03A2ED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92990" y="4524220"/>
            <a:ext cx="2197255" cy="2197255"/>
          </a:xfrm>
          <a:prstGeom prst="rect">
            <a:avLst/>
          </a:prstGeom>
        </p:spPr>
      </p:pic>
    </p:spTree>
    <p:extLst>
      <p:ext uri="{BB962C8B-B14F-4D97-AF65-F5344CB8AC3E}">
        <p14:creationId xmlns:p14="http://schemas.microsoft.com/office/powerpoint/2010/main" val="42018076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FC1F-846A-429F-B98A-29A0A9D1D7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50263A-33C1-4EB2-A79B-DAE1A3C907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ADFD5-D2E6-4B49-AD07-2C3402723788}"/>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5" name="Footer Placeholder 4">
            <a:extLst>
              <a:ext uri="{FF2B5EF4-FFF2-40B4-BE49-F238E27FC236}">
                <a16:creationId xmlns:a16="http://schemas.microsoft.com/office/drawing/2014/main" id="{5F56FF0A-189A-4FB8-8CEA-84BCED39B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EDA9A3-A34A-4FB9-97D9-D3A8B693EEA0}"/>
              </a:ext>
            </a:extLst>
          </p:cNvPr>
          <p:cNvSpPr>
            <a:spLocks noGrp="1"/>
          </p:cNvSpPr>
          <p:nvPr>
            <p:ph type="sldNum" sz="quarter" idx="12"/>
          </p:nvPr>
        </p:nvSpPr>
        <p:spPr/>
        <p:txBody>
          <a:bodyPr/>
          <a:lstStyle/>
          <a:p>
            <a:fld id="{0675FA74-4C9E-4F9B-8BAF-4FE4F8C80BAF}" type="slidenum">
              <a:rPr lang="en-US" smtClean="0"/>
              <a:t>‹#›</a:t>
            </a:fld>
            <a:endParaRPr lang="en-US"/>
          </a:p>
        </p:txBody>
      </p:sp>
      <p:pic>
        <p:nvPicPr>
          <p:cNvPr id="9" name="Graphic 8">
            <a:extLst>
              <a:ext uri="{FF2B5EF4-FFF2-40B4-BE49-F238E27FC236}">
                <a16:creationId xmlns:a16="http://schemas.microsoft.com/office/drawing/2014/main" id="{A818F96F-1EAB-4496-B94A-EBACE15FD2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92990" y="4524220"/>
            <a:ext cx="2197255" cy="2197255"/>
          </a:xfrm>
          <a:prstGeom prst="rect">
            <a:avLst/>
          </a:prstGeom>
        </p:spPr>
      </p:pic>
    </p:spTree>
    <p:extLst>
      <p:ext uri="{BB962C8B-B14F-4D97-AF65-F5344CB8AC3E}">
        <p14:creationId xmlns:p14="http://schemas.microsoft.com/office/powerpoint/2010/main" val="11043503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0E44-3474-416F-8B35-14B29B3DE1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C40FC2-B102-4FDD-9FB1-2D7902CC9C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5649B-334B-40EE-9B4D-B4261E946C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EADD3C-451F-4369-9E90-62407CDDCE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33F8E9-0B05-428F-B8E9-F343F9A6B1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D3A94D-FF4F-43F1-B03B-A198DEEE6C98}"/>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8" name="Footer Placeholder 7">
            <a:extLst>
              <a:ext uri="{FF2B5EF4-FFF2-40B4-BE49-F238E27FC236}">
                <a16:creationId xmlns:a16="http://schemas.microsoft.com/office/drawing/2014/main" id="{5F74B661-4A71-4F2A-A217-5C702E4F71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2F2279-1EB5-45A6-BFC4-9BA32C60596A}"/>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17590419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BF255-339E-402F-A53A-A021288D9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7D7BE9-447A-4F71-A3D7-0379C32C807B}"/>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4" name="Footer Placeholder 3">
            <a:extLst>
              <a:ext uri="{FF2B5EF4-FFF2-40B4-BE49-F238E27FC236}">
                <a16:creationId xmlns:a16="http://schemas.microsoft.com/office/drawing/2014/main" id="{24551294-C6FB-444E-AD45-21F76CD33F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1D2488-BB87-4A6A-9D43-35E61A72BAB5}"/>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36064415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35FFA-AB07-47E2-AB36-DBBFC5FC1230}"/>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3" name="Footer Placeholder 2">
            <a:extLst>
              <a:ext uri="{FF2B5EF4-FFF2-40B4-BE49-F238E27FC236}">
                <a16:creationId xmlns:a16="http://schemas.microsoft.com/office/drawing/2014/main" id="{D4A2261A-5622-47D5-B8E9-E6BE51ED2A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11228F-D8FF-4525-AEC3-7C22C243D935}"/>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257477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A761-F270-4396-AA05-32F5029FD9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99F826-F285-4151-9964-047033A324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804918-650D-4980-B3EC-154EEFA7B7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64441-3E34-4647-BBE2-A49044BFF36F}"/>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6" name="Footer Placeholder 5">
            <a:extLst>
              <a:ext uri="{FF2B5EF4-FFF2-40B4-BE49-F238E27FC236}">
                <a16:creationId xmlns:a16="http://schemas.microsoft.com/office/drawing/2014/main" id="{AB67B1A6-BE8F-4636-B148-4E2432049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79706-AD11-4891-BE93-3E03C9B3B773}"/>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650140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8B4ED-C8D2-4980-B870-287F25D88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36882A-B5FA-4F5F-874A-16F0EA1305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474C14-1DB3-44AF-BE30-85C08E0AA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09C016-FAAB-442D-8D6F-8B27EF94AB09}"/>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6" name="Footer Placeholder 5">
            <a:extLst>
              <a:ext uri="{FF2B5EF4-FFF2-40B4-BE49-F238E27FC236}">
                <a16:creationId xmlns:a16="http://schemas.microsoft.com/office/drawing/2014/main" id="{42435277-6D22-40D9-B586-57CB85EF5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7AAB2-940A-465C-8864-104334FA16BC}"/>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2881100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6174-3B3B-42FE-93BA-10FDA086C7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C2B9FB-E2B0-4F09-81D5-07F3E306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48F54-4D84-4EBE-B44F-A7B423A3B469}"/>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5" name="Footer Placeholder 4">
            <a:extLst>
              <a:ext uri="{FF2B5EF4-FFF2-40B4-BE49-F238E27FC236}">
                <a16:creationId xmlns:a16="http://schemas.microsoft.com/office/drawing/2014/main" id="{584DA37C-383B-48A0-8869-3672D393B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0EFE49-A51E-46FC-A383-8EC128F54458}"/>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2709281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A5A361-C608-45E7-B707-AA0CBC2D9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F96040-BDBB-43AD-90F9-8547F545A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60BE5-4DB6-4736-9C4E-670117527B06}"/>
              </a:ext>
            </a:extLst>
          </p:cNvPr>
          <p:cNvSpPr>
            <a:spLocks noGrp="1"/>
          </p:cNvSpPr>
          <p:nvPr>
            <p:ph type="dt" sz="half" idx="10"/>
          </p:nvPr>
        </p:nvSpPr>
        <p:spPr/>
        <p:txBody>
          <a:bodyPr/>
          <a:lstStyle/>
          <a:p>
            <a:fld id="{9AAB32C8-B186-46DE-AB44-EE64AA693D76}" type="datetimeFigureOut">
              <a:rPr lang="en-US" smtClean="0"/>
              <a:t>4/19/2021</a:t>
            </a:fld>
            <a:endParaRPr lang="en-US"/>
          </a:p>
        </p:txBody>
      </p:sp>
      <p:sp>
        <p:nvSpPr>
          <p:cNvPr id="5" name="Footer Placeholder 4">
            <a:extLst>
              <a:ext uri="{FF2B5EF4-FFF2-40B4-BE49-F238E27FC236}">
                <a16:creationId xmlns:a16="http://schemas.microsoft.com/office/drawing/2014/main" id="{17C680C3-E34F-4BC5-A4FD-C504B69D7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7BF67-7829-4722-BD96-8D920C875954}"/>
              </a:ext>
            </a:extLst>
          </p:cNvPr>
          <p:cNvSpPr>
            <a:spLocks noGrp="1"/>
          </p:cNvSpPr>
          <p:nvPr>
            <p:ph type="sldNum" sz="quarter" idx="12"/>
          </p:nvPr>
        </p:nvSpPr>
        <p:spPr/>
        <p:txBody>
          <a:bodyPr/>
          <a:lstStyle/>
          <a:p>
            <a:fld id="{0675FA74-4C9E-4F9B-8BAF-4FE4F8C80BAF}" type="slidenum">
              <a:rPr lang="en-US" smtClean="0"/>
              <a:t>‹#›</a:t>
            </a:fld>
            <a:endParaRPr lang="en-US"/>
          </a:p>
        </p:txBody>
      </p:sp>
    </p:spTree>
    <p:extLst>
      <p:ext uri="{BB962C8B-B14F-4D97-AF65-F5344CB8AC3E}">
        <p14:creationId xmlns:p14="http://schemas.microsoft.com/office/powerpoint/2010/main" val="1982788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67B5-1804-4ABA-B5B8-F9160B13770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0868633-5D06-4506-8664-70F20BFC6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D1EFAC0-9CF6-4804-B456-01E43FE3430D}"/>
              </a:ext>
            </a:extLst>
          </p:cNvPr>
          <p:cNvSpPr>
            <a:spLocks noGrp="1"/>
          </p:cNvSpPr>
          <p:nvPr>
            <p:ph type="dt" sz="half" idx="10"/>
          </p:nvPr>
        </p:nvSpPr>
        <p:spPr/>
        <p:txBody>
          <a:bodyPr/>
          <a:lstStyle/>
          <a:p>
            <a:fld id="{F7655AA5-8421-49E2-8C3E-BEB157332982}" type="datetimeFigureOut">
              <a:rPr lang="en-US" smtClean="0"/>
              <a:t>4/19/2021</a:t>
            </a:fld>
            <a:endParaRPr lang="en-US"/>
          </a:p>
        </p:txBody>
      </p:sp>
      <p:sp>
        <p:nvSpPr>
          <p:cNvPr id="5" name="Footer Placeholder 4">
            <a:extLst>
              <a:ext uri="{FF2B5EF4-FFF2-40B4-BE49-F238E27FC236}">
                <a16:creationId xmlns:a16="http://schemas.microsoft.com/office/drawing/2014/main" id="{95560B37-6E0E-444A-8E58-2F1979DE1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69B36-D97E-4AF2-AC56-7590BB27DB3D}"/>
              </a:ext>
            </a:extLst>
          </p:cNvPr>
          <p:cNvSpPr>
            <a:spLocks noGrp="1"/>
          </p:cNvSpPr>
          <p:nvPr>
            <p:ph type="sldNum" sz="quarter" idx="12"/>
          </p:nvPr>
        </p:nvSpPr>
        <p:spPr>
          <a:xfrm>
            <a:off x="8610600" y="6356350"/>
            <a:ext cx="2743200" cy="365125"/>
          </a:xfrm>
          <a:prstGeom prst="rect">
            <a:avLst/>
          </a:prstGeom>
        </p:spPr>
        <p:txBody>
          <a:bodyPr/>
          <a:lstStyle/>
          <a:p>
            <a:fld id="{A88F4910-0FCB-4F66-93A8-86EFD8D58A60}" type="slidenum">
              <a:rPr lang="en-US" smtClean="0"/>
              <a:t>‹#›</a:t>
            </a:fld>
            <a:endParaRPr lang="en-US"/>
          </a:p>
        </p:txBody>
      </p:sp>
    </p:spTree>
    <p:extLst>
      <p:ext uri="{BB962C8B-B14F-4D97-AF65-F5344CB8AC3E}">
        <p14:creationId xmlns:p14="http://schemas.microsoft.com/office/powerpoint/2010/main" val="42729423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0849-7D68-452E-9537-F62615EEBFBC}"/>
              </a:ext>
            </a:extLst>
          </p:cNvPr>
          <p:cNvSpPr>
            <a:spLocks noGrp="1"/>
          </p:cNvSpPr>
          <p:nvPr>
            <p:ph type="title"/>
          </p:nvPr>
        </p:nvSpPr>
        <p:spPr/>
        <p:txBody>
          <a:bodyPr/>
          <a:lstStyle>
            <a:lvl1pPr>
              <a:defRPr sz="3600" b="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D6C7D441-3131-4F67-84C7-0C347F67E98D}"/>
              </a:ext>
            </a:extLst>
          </p:cNvPr>
          <p:cNvSpPr>
            <a:spLocks noGrp="1"/>
          </p:cNvSpPr>
          <p:nvPr>
            <p:ph idx="1"/>
          </p:nvPr>
        </p:nvSpPr>
        <p:spPr/>
        <p:txBody>
          <a:bodyPr/>
          <a:lstStyle>
            <a:lvl1pPr>
              <a:buClr>
                <a:schemeClr val="bg1">
                  <a:lumMod val="75000"/>
                </a:schemeClr>
              </a:buClr>
              <a:defRPr>
                <a:latin typeface="+mn-lt"/>
              </a:defRPr>
            </a:lvl1pPr>
            <a:lvl2pPr>
              <a:buClr>
                <a:schemeClr val="bg1">
                  <a:lumMod val="75000"/>
                </a:schemeClr>
              </a:buCl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C885203-E429-4BF2-8F2C-F8FA0453035B}"/>
              </a:ext>
            </a:extLst>
          </p:cNvPr>
          <p:cNvSpPr>
            <a:spLocks noGrp="1"/>
          </p:cNvSpPr>
          <p:nvPr>
            <p:ph type="dt" sz="half" idx="10"/>
          </p:nvPr>
        </p:nvSpPr>
        <p:spPr/>
        <p:txBody>
          <a:bodyPr/>
          <a:lstStyle/>
          <a:p>
            <a:fld id="{F7655AA5-8421-49E2-8C3E-BEB157332982}" type="datetimeFigureOut">
              <a:rPr lang="en-US" smtClean="0"/>
              <a:t>4/19/2021</a:t>
            </a:fld>
            <a:endParaRPr lang="en-US"/>
          </a:p>
        </p:txBody>
      </p:sp>
      <p:sp>
        <p:nvSpPr>
          <p:cNvPr id="5" name="Footer Placeholder 4">
            <a:extLst>
              <a:ext uri="{FF2B5EF4-FFF2-40B4-BE49-F238E27FC236}">
                <a16:creationId xmlns:a16="http://schemas.microsoft.com/office/drawing/2014/main" id="{AA2ED082-F66A-4DDE-9C85-9012EC4BB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1749B-BA13-4913-B91B-6FC4D4EF4126}"/>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A88F4910-0FCB-4F66-93A8-86EFD8D58A60}" type="slidenum">
              <a:rPr lang="en-US" smtClean="0"/>
              <a:pPr/>
              <a:t>‹#›</a:t>
            </a:fld>
            <a:endParaRPr lang="en-US" dirty="0"/>
          </a:p>
        </p:txBody>
      </p:sp>
      <p:grpSp>
        <p:nvGrpSpPr>
          <p:cNvPr id="11" name="object 7">
            <a:extLst>
              <a:ext uri="{FF2B5EF4-FFF2-40B4-BE49-F238E27FC236}">
                <a16:creationId xmlns:a16="http://schemas.microsoft.com/office/drawing/2014/main" id="{55CB78C9-DB41-4361-A205-1416BB301E53}"/>
              </a:ext>
            </a:extLst>
          </p:cNvPr>
          <p:cNvGrpSpPr/>
          <p:nvPr userDrawn="1"/>
        </p:nvGrpSpPr>
        <p:grpSpPr>
          <a:xfrm>
            <a:off x="11029950" y="5708650"/>
            <a:ext cx="323850" cy="647700"/>
            <a:chOff x="8782050" y="5048250"/>
            <a:chExt cx="323850" cy="647700"/>
          </a:xfrm>
        </p:grpSpPr>
        <p:sp>
          <p:nvSpPr>
            <p:cNvPr id="12" name="object 8">
              <a:extLst>
                <a:ext uri="{FF2B5EF4-FFF2-40B4-BE49-F238E27FC236}">
                  <a16:creationId xmlns:a16="http://schemas.microsoft.com/office/drawing/2014/main" id="{1AB648A2-00FC-4134-9894-917947E9C165}"/>
                </a:ext>
              </a:extLst>
            </p:cNvPr>
            <p:cNvSpPr/>
            <p:nvPr/>
          </p:nvSpPr>
          <p:spPr>
            <a:xfrm>
              <a:off x="8782050" y="5048250"/>
              <a:ext cx="323850" cy="647700"/>
            </a:xfrm>
            <a:custGeom>
              <a:avLst/>
              <a:gdLst/>
              <a:ahLst/>
              <a:cxnLst/>
              <a:rect l="l" t="t" r="r" b="b"/>
              <a:pathLst>
                <a:path w="323850" h="647700">
                  <a:moveTo>
                    <a:pt x="323849" y="647699"/>
                  </a:moveTo>
                  <a:lnTo>
                    <a:pt x="161924" y="518159"/>
                  </a:lnTo>
                  <a:lnTo>
                    <a:pt x="0" y="647699"/>
                  </a:lnTo>
                  <a:lnTo>
                    <a:pt x="0" y="0"/>
                  </a:lnTo>
                  <a:lnTo>
                    <a:pt x="323849" y="0"/>
                  </a:lnTo>
                  <a:lnTo>
                    <a:pt x="323849" y="647699"/>
                  </a:lnTo>
                  <a:close/>
                </a:path>
              </a:pathLst>
            </a:custGeom>
            <a:solidFill>
              <a:srgbClr val="005A9C"/>
            </a:solidFill>
          </p:spPr>
          <p:txBody>
            <a:bodyPr wrap="square" lIns="0" tIns="0" rIns="0" bIns="0" rtlCol="0"/>
            <a:lstStyle/>
            <a:p>
              <a:endParaRPr/>
            </a:p>
          </p:txBody>
        </p:sp>
        <p:pic>
          <p:nvPicPr>
            <p:cNvPr id="13" name="object 9">
              <a:extLst>
                <a:ext uri="{FF2B5EF4-FFF2-40B4-BE49-F238E27FC236}">
                  <a16:creationId xmlns:a16="http://schemas.microsoft.com/office/drawing/2014/main" id="{5D66922C-03A6-4F3D-A994-92B69EA47D57}"/>
                </a:ext>
              </a:extLst>
            </p:cNvPr>
            <p:cNvPicPr/>
            <p:nvPr/>
          </p:nvPicPr>
          <p:blipFill>
            <a:blip r:embed="rId2" cstate="print"/>
            <a:stretch>
              <a:fillRect/>
            </a:stretch>
          </p:blipFill>
          <p:spPr>
            <a:xfrm>
              <a:off x="8799664" y="5145744"/>
              <a:ext cx="289352" cy="144364"/>
            </a:xfrm>
            <a:prstGeom prst="rect">
              <a:avLst/>
            </a:prstGeom>
          </p:spPr>
        </p:pic>
        <p:pic>
          <p:nvPicPr>
            <p:cNvPr id="14" name="object 10">
              <a:extLst>
                <a:ext uri="{FF2B5EF4-FFF2-40B4-BE49-F238E27FC236}">
                  <a16:creationId xmlns:a16="http://schemas.microsoft.com/office/drawing/2014/main" id="{AD261025-EB3D-451D-8B98-C0260589880F}"/>
                </a:ext>
              </a:extLst>
            </p:cNvPr>
            <p:cNvPicPr/>
            <p:nvPr/>
          </p:nvPicPr>
          <p:blipFill>
            <a:blip r:embed="rId3" cstate="print"/>
            <a:stretch>
              <a:fillRect/>
            </a:stretch>
          </p:blipFill>
          <p:spPr>
            <a:xfrm>
              <a:off x="8805003" y="5141936"/>
              <a:ext cx="287312" cy="137631"/>
            </a:xfrm>
            <a:prstGeom prst="rect">
              <a:avLst/>
            </a:prstGeom>
          </p:spPr>
        </p:pic>
      </p:grpSp>
    </p:spTree>
    <p:extLst>
      <p:ext uri="{BB962C8B-B14F-4D97-AF65-F5344CB8AC3E}">
        <p14:creationId xmlns:p14="http://schemas.microsoft.com/office/powerpoint/2010/main" val="364577359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C466-30FA-4B05-8691-BECEC9AFD5B0}"/>
              </a:ext>
            </a:extLst>
          </p:cNvPr>
          <p:cNvSpPr>
            <a:spLocks noGrp="1"/>
          </p:cNvSpPr>
          <p:nvPr>
            <p:ph type="title"/>
          </p:nvPr>
        </p:nvSpPr>
        <p:spPr>
          <a:xfrm>
            <a:off x="838200" y="566739"/>
            <a:ext cx="10515600" cy="1027112"/>
          </a:xfrm>
        </p:spPr>
        <p:txBody>
          <a:bodyPr anchor="t">
            <a:normAutofit/>
          </a:bodyPr>
          <a:lstStyle>
            <a:lvl1pPr>
              <a:defRPr sz="3600">
                <a:solidFill>
                  <a:schemeClr val="bg1">
                    <a:lumMod val="75000"/>
                  </a:schemeClr>
                </a:solidFill>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DA0BA61-3568-4825-A453-62CAAAF29AE6}"/>
              </a:ext>
            </a:extLst>
          </p:cNvPr>
          <p:cNvSpPr>
            <a:spLocks noGrp="1"/>
          </p:cNvSpPr>
          <p:nvPr>
            <p:ph type="body" idx="1"/>
          </p:nvPr>
        </p:nvSpPr>
        <p:spPr>
          <a:xfrm>
            <a:off x="2349500" y="2133601"/>
            <a:ext cx="8997950" cy="3956050"/>
          </a:xfrm>
        </p:spPr>
        <p:txBody>
          <a:bodyPr>
            <a:normAutofit/>
          </a:bodyPr>
          <a:lstStyle>
            <a:lvl1pPr marL="0" indent="0">
              <a:lnSpc>
                <a:spcPct val="100000"/>
              </a:lnSpc>
              <a:spcBef>
                <a:spcPts val="1200"/>
              </a:spcBef>
              <a:spcAft>
                <a:spcPts val="1200"/>
              </a:spcAft>
              <a:buNone/>
              <a:defRPr sz="3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212C4628-CB1C-4166-AD36-D1CAA1E0065B}"/>
              </a:ext>
            </a:extLst>
          </p:cNvPr>
          <p:cNvSpPr>
            <a:spLocks noGrp="1"/>
          </p:cNvSpPr>
          <p:nvPr>
            <p:ph type="dt" sz="half" idx="10"/>
          </p:nvPr>
        </p:nvSpPr>
        <p:spPr/>
        <p:txBody>
          <a:bodyPr/>
          <a:lstStyle/>
          <a:p>
            <a:fld id="{F7655AA5-8421-49E2-8C3E-BEB157332982}" type="datetimeFigureOut">
              <a:rPr lang="en-US" smtClean="0"/>
              <a:t>4/19/2021</a:t>
            </a:fld>
            <a:endParaRPr lang="en-US"/>
          </a:p>
        </p:txBody>
      </p:sp>
      <p:sp>
        <p:nvSpPr>
          <p:cNvPr id="5" name="Footer Placeholder 4">
            <a:extLst>
              <a:ext uri="{FF2B5EF4-FFF2-40B4-BE49-F238E27FC236}">
                <a16:creationId xmlns:a16="http://schemas.microsoft.com/office/drawing/2014/main" id="{FD05F70F-AA13-4340-A019-86AD18D48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5B957-DEFE-41F6-9BE6-07C4C1718595}"/>
              </a:ext>
            </a:extLst>
          </p:cNvPr>
          <p:cNvSpPr>
            <a:spLocks noGrp="1"/>
          </p:cNvSpPr>
          <p:nvPr>
            <p:ph type="sldNum" sz="quarter" idx="12"/>
          </p:nvPr>
        </p:nvSpPr>
        <p:spPr>
          <a:xfrm>
            <a:off x="8610600" y="6356350"/>
            <a:ext cx="2743200" cy="365125"/>
          </a:xfrm>
          <a:prstGeom prst="rect">
            <a:avLst/>
          </a:prstGeom>
        </p:spPr>
        <p:txBody>
          <a:bodyPr/>
          <a:lstStyle/>
          <a:p>
            <a:fld id="{A88F4910-0FCB-4F66-93A8-86EFD8D58A60}" type="slidenum">
              <a:rPr lang="en-US" smtClean="0"/>
              <a:t>‹#›</a:t>
            </a:fld>
            <a:endParaRPr lang="en-US"/>
          </a:p>
        </p:txBody>
      </p:sp>
    </p:spTree>
    <p:extLst>
      <p:ext uri="{BB962C8B-B14F-4D97-AF65-F5344CB8AC3E}">
        <p14:creationId xmlns:p14="http://schemas.microsoft.com/office/powerpoint/2010/main" val="3061421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550CF-2BDF-4B7A-8B99-1A080B561D32}"/>
              </a:ext>
            </a:extLst>
          </p:cNvPr>
          <p:cNvSpPr>
            <a:spLocks noGrp="1"/>
          </p:cNvSpPr>
          <p:nvPr>
            <p:ph type="title"/>
          </p:nvPr>
        </p:nvSpPr>
        <p:spPr>
          <a:xfrm>
            <a:off x="838200" y="681037"/>
            <a:ext cx="5181600" cy="1325563"/>
          </a:xfrm>
        </p:spPr>
        <p:txBody>
          <a:bodyPr anchor="b">
            <a:normAutofit/>
          </a:bodyPr>
          <a:lstStyle>
            <a:lvl1pPr algn="l">
              <a:defRPr sz="3600" b="0">
                <a:latin typeface="+mj-lt"/>
                <a:cs typeface="Calibri" panose="020F050202020403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FDF49EE-A61C-472D-8F7E-07A84C41B84E}"/>
              </a:ext>
            </a:extLst>
          </p:cNvPr>
          <p:cNvSpPr>
            <a:spLocks noGrp="1"/>
          </p:cNvSpPr>
          <p:nvPr>
            <p:ph sz="half" idx="1"/>
          </p:nvPr>
        </p:nvSpPr>
        <p:spPr>
          <a:xfrm>
            <a:off x="838200" y="2301411"/>
            <a:ext cx="5181600" cy="3875552"/>
          </a:xfrm>
        </p:spPr>
        <p:txBody>
          <a:bodyPr/>
          <a:lstStyle>
            <a:lvl1pPr>
              <a:buClr>
                <a:schemeClr val="bg1">
                  <a:lumMod val="75000"/>
                </a:schemeClr>
              </a:buClr>
              <a:defRPr>
                <a:latin typeface="+mn-lt"/>
              </a:defRPr>
            </a:lvl1pPr>
            <a:lvl2pPr marL="685800" indent="-228600">
              <a:buClr>
                <a:schemeClr val="bg1">
                  <a:lumMod val="75000"/>
                </a:schemeClr>
              </a:buClr>
              <a:buFont typeface="Gill Sans MT" panose="020B0502020104020203"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52A0838-22CC-4971-B895-8C4C0D90FCAE}"/>
              </a:ext>
            </a:extLst>
          </p:cNvPr>
          <p:cNvSpPr>
            <a:spLocks noGrp="1"/>
          </p:cNvSpPr>
          <p:nvPr>
            <p:ph sz="half" idx="2"/>
          </p:nvPr>
        </p:nvSpPr>
        <p:spPr>
          <a:xfrm>
            <a:off x="6155316" y="681037"/>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EA0FCF4-7CB5-4A87-9EC5-34437D071C5F}"/>
              </a:ext>
            </a:extLst>
          </p:cNvPr>
          <p:cNvSpPr>
            <a:spLocks noGrp="1"/>
          </p:cNvSpPr>
          <p:nvPr>
            <p:ph type="dt" sz="half" idx="10"/>
          </p:nvPr>
        </p:nvSpPr>
        <p:spPr/>
        <p:txBody>
          <a:bodyPr/>
          <a:lstStyle/>
          <a:p>
            <a:fld id="{F7655AA5-8421-49E2-8C3E-BEB157332982}" type="datetimeFigureOut">
              <a:rPr lang="en-US" smtClean="0"/>
              <a:t>4/19/2021</a:t>
            </a:fld>
            <a:endParaRPr lang="en-US"/>
          </a:p>
        </p:txBody>
      </p:sp>
      <p:sp>
        <p:nvSpPr>
          <p:cNvPr id="6" name="Footer Placeholder 5">
            <a:extLst>
              <a:ext uri="{FF2B5EF4-FFF2-40B4-BE49-F238E27FC236}">
                <a16:creationId xmlns:a16="http://schemas.microsoft.com/office/drawing/2014/main" id="{86EAF34C-55FD-4AF1-9089-F69CB003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94C11-0A11-4B8E-B45D-F90E7E88C1C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A88F4910-0FCB-4F66-93A8-86EFD8D58A60}" type="slidenum">
              <a:rPr lang="en-US" smtClean="0"/>
              <a:pPr/>
              <a:t>‹#›</a:t>
            </a:fld>
            <a:endParaRPr lang="en-US"/>
          </a:p>
        </p:txBody>
      </p:sp>
      <p:grpSp>
        <p:nvGrpSpPr>
          <p:cNvPr id="8" name="object 7">
            <a:extLst>
              <a:ext uri="{FF2B5EF4-FFF2-40B4-BE49-F238E27FC236}">
                <a16:creationId xmlns:a16="http://schemas.microsoft.com/office/drawing/2014/main" id="{455CE089-42B2-4B47-A217-5C432A2D9633}"/>
              </a:ext>
            </a:extLst>
          </p:cNvPr>
          <p:cNvGrpSpPr/>
          <p:nvPr userDrawn="1"/>
        </p:nvGrpSpPr>
        <p:grpSpPr>
          <a:xfrm>
            <a:off x="11029950" y="5708650"/>
            <a:ext cx="323850" cy="647700"/>
            <a:chOff x="8782050" y="5048250"/>
            <a:chExt cx="323850" cy="647700"/>
          </a:xfrm>
        </p:grpSpPr>
        <p:sp>
          <p:nvSpPr>
            <p:cNvPr id="9" name="object 8">
              <a:extLst>
                <a:ext uri="{FF2B5EF4-FFF2-40B4-BE49-F238E27FC236}">
                  <a16:creationId xmlns:a16="http://schemas.microsoft.com/office/drawing/2014/main" id="{A6908792-0EF5-4114-BC7F-4D4F5A1AA51E}"/>
                </a:ext>
              </a:extLst>
            </p:cNvPr>
            <p:cNvSpPr/>
            <p:nvPr/>
          </p:nvSpPr>
          <p:spPr>
            <a:xfrm>
              <a:off x="8782050" y="5048250"/>
              <a:ext cx="323850" cy="647700"/>
            </a:xfrm>
            <a:custGeom>
              <a:avLst/>
              <a:gdLst/>
              <a:ahLst/>
              <a:cxnLst/>
              <a:rect l="l" t="t" r="r" b="b"/>
              <a:pathLst>
                <a:path w="323850" h="647700">
                  <a:moveTo>
                    <a:pt x="323849" y="647699"/>
                  </a:moveTo>
                  <a:lnTo>
                    <a:pt x="161924" y="518159"/>
                  </a:lnTo>
                  <a:lnTo>
                    <a:pt x="0" y="647699"/>
                  </a:lnTo>
                  <a:lnTo>
                    <a:pt x="0" y="0"/>
                  </a:lnTo>
                  <a:lnTo>
                    <a:pt x="323849" y="0"/>
                  </a:lnTo>
                  <a:lnTo>
                    <a:pt x="323849" y="647699"/>
                  </a:lnTo>
                  <a:close/>
                </a:path>
              </a:pathLst>
            </a:custGeom>
            <a:solidFill>
              <a:srgbClr val="005A9C"/>
            </a:solidFill>
          </p:spPr>
          <p:txBody>
            <a:bodyPr wrap="square" lIns="0" tIns="0" rIns="0" bIns="0" rtlCol="0"/>
            <a:lstStyle/>
            <a:p>
              <a:endParaRPr/>
            </a:p>
          </p:txBody>
        </p:sp>
        <p:pic>
          <p:nvPicPr>
            <p:cNvPr id="10" name="object 9">
              <a:extLst>
                <a:ext uri="{FF2B5EF4-FFF2-40B4-BE49-F238E27FC236}">
                  <a16:creationId xmlns:a16="http://schemas.microsoft.com/office/drawing/2014/main" id="{E7F26008-9819-45C2-BD3E-8584ADD59064}"/>
                </a:ext>
              </a:extLst>
            </p:cNvPr>
            <p:cNvPicPr/>
            <p:nvPr/>
          </p:nvPicPr>
          <p:blipFill>
            <a:blip r:embed="rId2" cstate="print"/>
            <a:stretch>
              <a:fillRect/>
            </a:stretch>
          </p:blipFill>
          <p:spPr>
            <a:xfrm>
              <a:off x="8799664" y="5145744"/>
              <a:ext cx="289352" cy="144364"/>
            </a:xfrm>
            <a:prstGeom prst="rect">
              <a:avLst/>
            </a:prstGeom>
          </p:spPr>
        </p:pic>
        <p:pic>
          <p:nvPicPr>
            <p:cNvPr id="11" name="object 10">
              <a:extLst>
                <a:ext uri="{FF2B5EF4-FFF2-40B4-BE49-F238E27FC236}">
                  <a16:creationId xmlns:a16="http://schemas.microsoft.com/office/drawing/2014/main" id="{BFD5AB77-F9D4-4ADB-9E1E-8D5D319E8569}"/>
                </a:ext>
              </a:extLst>
            </p:cNvPr>
            <p:cNvPicPr/>
            <p:nvPr/>
          </p:nvPicPr>
          <p:blipFill>
            <a:blip r:embed="rId3" cstate="print"/>
            <a:stretch>
              <a:fillRect/>
            </a:stretch>
          </p:blipFill>
          <p:spPr>
            <a:xfrm>
              <a:off x="8805003" y="5141936"/>
              <a:ext cx="287312" cy="137631"/>
            </a:xfrm>
            <a:prstGeom prst="rect">
              <a:avLst/>
            </a:prstGeom>
          </p:spPr>
        </p:pic>
      </p:grpSp>
    </p:spTree>
    <p:extLst>
      <p:ext uri="{BB962C8B-B14F-4D97-AF65-F5344CB8AC3E}">
        <p14:creationId xmlns:p14="http://schemas.microsoft.com/office/powerpoint/2010/main" val="38526076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8323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3376080-A507-BE48-AFEF-57FC8971F636}"/>
              </a:ext>
            </a:extLst>
          </p:cNvPr>
          <p:cNvPicPr>
            <a:picLocks noChangeAspect="1"/>
          </p:cNvPicPr>
          <p:nvPr userDrawn="1"/>
        </p:nvPicPr>
        <p:blipFill>
          <a:blip r:embed="rId2"/>
          <a:stretch>
            <a:fillRect/>
          </a:stretch>
        </p:blipFill>
        <p:spPr>
          <a:xfrm>
            <a:off x="0" y="0"/>
            <a:ext cx="12192000" cy="1628800"/>
          </a:xfrm>
          <a:prstGeom prst="rect">
            <a:avLst/>
          </a:prstGeom>
        </p:spPr>
      </p:pic>
      <p:sp>
        <p:nvSpPr>
          <p:cNvPr id="3" name="Content Placeholder 2"/>
          <p:cNvSpPr>
            <a:spLocks noGrp="1"/>
          </p:cNvSpPr>
          <p:nvPr>
            <p:ph idx="1"/>
          </p:nvPr>
        </p:nvSpPr>
        <p:spPr>
          <a:xfrm>
            <a:off x="1103446" y="1106860"/>
            <a:ext cx="10849205" cy="55918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99F09801-E217-4749-BFE9-6E0E75A81397}"/>
              </a:ext>
            </a:extLst>
          </p:cNvPr>
          <p:cNvSpPr txBox="1">
            <a:spLocks noChangeArrowheads="1"/>
          </p:cNvSpPr>
          <p:nvPr userDrawn="1"/>
        </p:nvSpPr>
        <p:spPr bwMode="auto">
          <a:xfrm>
            <a:off x="8773584" y="159322"/>
            <a:ext cx="18473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800"/>
          </a:p>
        </p:txBody>
      </p:sp>
      <p:sp>
        <p:nvSpPr>
          <p:cNvPr id="2" name="Title 1"/>
          <p:cNvSpPr>
            <a:spLocks noGrp="1"/>
          </p:cNvSpPr>
          <p:nvPr>
            <p:ph type="title"/>
          </p:nvPr>
        </p:nvSpPr>
        <p:spPr>
          <a:xfrm>
            <a:off x="924603" y="194345"/>
            <a:ext cx="10515600" cy="669726"/>
          </a:xfrm>
        </p:spPr>
        <p:txBody>
          <a:bodyPr>
            <a:normAutofit/>
          </a:bodyPr>
          <a:lstStyle>
            <a:lvl1pPr>
              <a:defRPr sz="40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4966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7" name="Picture 6">
            <a:extLst>
              <a:ext uri="{FF2B5EF4-FFF2-40B4-BE49-F238E27FC236}">
                <a16:creationId xmlns:a16="http://schemas.microsoft.com/office/drawing/2014/main" id="{07F408FB-37B3-0344-8B6F-CA1CCE1C1D1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72907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8" name="Picture 4">
            <a:extLst>
              <a:ext uri="{FF2B5EF4-FFF2-40B4-BE49-F238E27FC236}">
                <a16:creationId xmlns:a16="http://schemas.microsoft.com/office/drawing/2014/main" id="{499C4D2D-6E29-F741-858C-FF530F80CD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1321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D13C6581-56E1-CD42-B98A-9DF5429E3EEC}" type="slidenum">
              <a:rPr lang="en-US" smtClean="0"/>
              <a:t>‹#›</a:t>
            </a:fld>
            <a:endParaRPr lang="en-US"/>
          </a:p>
        </p:txBody>
      </p:sp>
    </p:spTree>
    <p:extLst>
      <p:ext uri="{BB962C8B-B14F-4D97-AF65-F5344CB8AC3E}">
        <p14:creationId xmlns:p14="http://schemas.microsoft.com/office/powerpoint/2010/main" val="145565066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6" name="Picture 5">
            <a:extLst>
              <a:ext uri="{FF2B5EF4-FFF2-40B4-BE49-F238E27FC236}">
                <a16:creationId xmlns:a16="http://schemas.microsoft.com/office/drawing/2014/main" id="{17F3E527-6A4D-954A-8AFD-DD4C7864DE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28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5" name="Picture 4">
            <a:extLst>
              <a:ext uri="{FF2B5EF4-FFF2-40B4-BE49-F238E27FC236}">
                <a16:creationId xmlns:a16="http://schemas.microsoft.com/office/drawing/2014/main" id="{05F371CA-DF73-C64B-9A44-D822560EBC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60286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pic>
        <p:nvPicPr>
          <p:cNvPr id="8" name="Picture 4">
            <a:extLst>
              <a:ext uri="{FF2B5EF4-FFF2-40B4-BE49-F238E27FC236}">
                <a16:creationId xmlns:a16="http://schemas.microsoft.com/office/drawing/2014/main" id="{8CC496E4-72DF-184D-A55A-D7E8AA10D3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390CA203-5CFE-094C-8C29-6305AAED9A31}"/>
              </a:ext>
            </a:extLst>
          </p:cNvPr>
          <p:cNvSpPr txBox="1">
            <a:spLocks/>
          </p:cNvSpPr>
          <p:nvPr userDrawn="1"/>
        </p:nvSpPr>
        <p:spPr bwMode="auto">
          <a:xfrm>
            <a:off x="2160059" y="44624"/>
            <a:ext cx="7008283" cy="508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chemeClr val="bg2">
                      <a:alpha val="74998"/>
                    </a:schemeClr>
                  </a:outerShdw>
                </a:effectLst>
              </a14:hiddenEffects>
            </a:ext>
          </a:extLst>
        </p:spPr>
        <p:txBody>
          <a:bodyPr anchor="ctr"/>
          <a:lstStyle>
            <a:lvl1pPr algn="l" rtl="0" eaLnBrk="0" fontAlgn="base" hangingPunct="0">
              <a:spcBef>
                <a:spcPct val="0"/>
              </a:spcBef>
              <a:spcAft>
                <a:spcPct val="0"/>
              </a:spcAft>
              <a:defRPr sz="2800" b="1" baseline="0">
                <a:solidFill>
                  <a:srgbClr val="080808"/>
                </a:solidFill>
                <a:effectLst>
                  <a:glow rad="647700">
                    <a:schemeClr val="bg1">
                      <a:alpha val="93000"/>
                    </a:schemeClr>
                  </a:glow>
                </a:effectLst>
                <a:latin typeface="+mj-lt"/>
                <a:ea typeface="+mj-ea"/>
                <a:cs typeface="ＭＳ Ｐゴシック" charset="0"/>
              </a:defRPr>
            </a:lvl1pPr>
            <a:lvl2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80808"/>
                </a:solidFill>
                <a:latin typeface="Arial" charset="0"/>
                <a:ea typeface="ＭＳ Ｐゴシック" charset="0"/>
                <a:cs typeface="ＭＳ Ｐゴシック" charset="0"/>
              </a:defRPr>
            </a:lvl5pPr>
            <a:lvl6pPr marL="457200" algn="l" rtl="0" fontAlgn="base">
              <a:spcBef>
                <a:spcPct val="0"/>
              </a:spcBef>
              <a:spcAft>
                <a:spcPct val="0"/>
              </a:spcAft>
              <a:defRPr sz="2400">
                <a:solidFill>
                  <a:srgbClr val="080808"/>
                </a:solidFill>
                <a:latin typeface="Arial" charset="0"/>
                <a:ea typeface="ＭＳ Ｐゴシック" charset="0"/>
              </a:defRPr>
            </a:lvl6pPr>
            <a:lvl7pPr marL="914400" algn="l" rtl="0" fontAlgn="base">
              <a:spcBef>
                <a:spcPct val="0"/>
              </a:spcBef>
              <a:spcAft>
                <a:spcPct val="0"/>
              </a:spcAft>
              <a:defRPr sz="2400">
                <a:solidFill>
                  <a:srgbClr val="080808"/>
                </a:solidFill>
                <a:latin typeface="Arial" charset="0"/>
                <a:ea typeface="ＭＳ Ｐゴシック" charset="0"/>
              </a:defRPr>
            </a:lvl7pPr>
            <a:lvl8pPr marL="1371600" algn="l" rtl="0" fontAlgn="base">
              <a:spcBef>
                <a:spcPct val="0"/>
              </a:spcBef>
              <a:spcAft>
                <a:spcPct val="0"/>
              </a:spcAft>
              <a:defRPr sz="2400">
                <a:solidFill>
                  <a:srgbClr val="080808"/>
                </a:solidFill>
                <a:latin typeface="Arial" charset="0"/>
                <a:ea typeface="ＭＳ Ｐゴシック" charset="0"/>
              </a:defRPr>
            </a:lvl8pPr>
            <a:lvl9pPr marL="1828800" algn="l" rtl="0" fontAlgn="base">
              <a:spcBef>
                <a:spcPct val="0"/>
              </a:spcBef>
              <a:spcAft>
                <a:spcPct val="0"/>
              </a:spcAft>
              <a:defRPr sz="2400">
                <a:solidFill>
                  <a:srgbClr val="080808"/>
                </a:solidFill>
                <a:latin typeface="Arial" charset="0"/>
                <a:ea typeface="ＭＳ Ｐゴシック" charset="0"/>
              </a:defRPr>
            </a:lvl9pPr>
          </a:lstStyle>
          <a:p>
            <a:pPr>
              <a:defRPr/>
            </a:pPr>
            <a:r>
              <a:rPr lang="en-US" sz="2800"/>
              <a:t>Click to edit Master title style</a:t>
            </a:r>
            <a:endParaRPr lang="en-US" sz="2800" dirty="0"/>
          </a:p>
        </p:txBody>
      </p:sp>
    </p:spTree>
    <p:extLst>
      <p:ext uri="{BB962C8B-B14F-4D97-AF65-F5344CB8AC3E}">
        <p14:creationId xmlns:p14="http://schemas.microsoft.com/office/powerpoint/2010/main" val="3019768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D13C6581-56E1-CD42-B98A-9DF5429E3EEC}" type="slidenum">
              <a:rPr lang="en-US" smtClean="0"/>
              <a:t>‹#›</a:t>
            </a:fld>
            <a:endParaRPr lang="en-US"/>
          </a:p>
        </p:txBody>
      </p:sp>
    </p:spTree>
    <p:extLst>
      <p:ext uri="{BB962C8B-B14F-4D97-AF65-F5344CB8AC3E}">
        <p14:creationId xmlns:p14="http://schemas.microsoft.com/office/powerpoint/2010/main" val="2468741986"/>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90985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586B75A-687E-405C-8A0B-8D00578BA2C3}" type="datetimeFigureOut">
              <a:rPr lang="en-US" smtClean="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D13C6581-56E1-CD42-B98A-9DF5429E3EEC}" type="slidenum">
              <a:rPr lang="en-US" smtClean="0"/>
              <a:t>‹#›</a:t>
            </a:fld>
            <a:endParaRPr lang="en-US"/>
          </a:p>
        </p:txBody>
      </p:sp>
    </p:spTree>
    <p:extLst>
      <p:ext uri="{BB962C8B-B14F-4D97-AF65-F5344CB8AC3E}">
        <p14:creationId xmlns:p14="http://schemas.microsoft.com/office/powerpoint/2010/main" val="2109885909"/>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99" y="1303338"/>
            <a:ext cx="12240684"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719403" y="908720"/>
            <a:ext cx="4889500" cy="554444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480043" y="908720"/>
            <a:ext cx="4894924" cy="561692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3312187" y="44624"/>
            <a:ext cx="7008283" cy="508000"/>
          </a:xfrm>
        </p:spPr>
        <p:txBody>
          <a:bodyPr/>
          <a:lstStyle>
            <a:lvl1pPr>
              <a:defRPr sz="2800" b="1" baseline="0">
                <a:effectLst>
                  <a:glow rad="647700">
                    <a:schemeClr val="bg1">
                      <a:alpha val="93000"/>
                    </a:schemeClr>
                  </a:glow>
                </a:effectLst>
              </a:defRPr>
            </a:lvl1pPr>
          </a:lstStyle>
          <a:p>
            <a:r>
              <a:rPr lang="en-US"/>
              <a:t>Click to edit Master title style</a:t>
            </a:r>
            <a:endParaRPr lang="en-US" dirty="0"/>
          </a:p>
        </p:txBody>
      </p:sp>
    </p:spTree>
    <p:extLst>
      <p:ext uri="{BB962C8B-B14F-4D97-AF65-F5344CB8AC3E}">
        <p14:creationId xmlns:p14="http://schemas.microsoft.com/office/powerpoint/2010/main" val="2055792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99" y="1268413"/>
            <a:ext cx="12240684"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609600" y="170080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4057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70080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4057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2160059" y="44624"/>
            <a:ext cx="7008283" cy="508000"/>
          </a:xfrm>
        </p:spPr>
        <p:txBody>
          <a:bodyPr/>
          <a:lstStyle>
            <a:lvl1pPr>
              <a:defRPr sz="2800" b="1" baseline="0">
                <a:effectLst>
                  <a:glow rad="647700">
                    <a:schemeClr val="bg1">
                      <a:alpha val="93000"/>
                    </a:schemeClr>
                  </a:glow>
                </a:effectLst>
              </a:defRPr>
            </a:lvl1pPr>
          </a:lstStyle>
          <a:p>
            <a:r>
              <a:rPr lang="en-US" dirty="0"/>
              <a:t>Click to edit Master title style</a:t>
            </a:r>
          </a:p>
        </p:txBody>
      </p:sp>
    </p:spTree>
    <p:extLst>
      <p:ext uri="{BB962C8B-B14F-4D97-AF65-F5344CB8AC3E}">
        <p14:creationId xmlns:p14="http://schemas.microsoft.com/office/powerpoint/2010/main" val="2110753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99" y="1303338"/>
            <a:ext cx="12240684"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399" y="620713"/>
            <a:ext cx="12240684"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2160059" y="44624"/>
            <a:ext cx="7008283" cy="508000"/>
          </a:xfrm>
        </p:spPr>
        <p:txBody>
          <a:bodyPr/>
          <a:lstStyle>
            <a:lvl1pPr>
              <a:defRPr sz="2800" b="1" baseline="0">
                <a:effectLst>
                  <a:glow rad="647700">
                    <a:schemeClr val="bg1">
                      <a:alpha val="93000"/>
                    </a:schemeClr>
                  </a:glow>
                </a:effectLst>
              </a:defRPr>
            </a:lvl1pPr>
          </a:lstStyle>
          <a:p>
            <a:r>
              <a:rPr lang="en-US" dirty="0"/>
              <a:t>Click to edit Master title style</a:t>
            </a:r>
          </a:p>
        </p:txBody>
      </p:sp>
    </p:spTree>
    <p:extLst>
      <p:ext uri="{BB962C8B-B14F-4D97-AF65-F5344CB8AC3E}">
        <p14:creationId xmlns:p14="http://schemas.microsoft.com/office/powerpoint/2010/main" val="28626760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5414" y="2421062"/>
            <a:ext cx="9984316" cy="5832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2160059" y="44624"/>
            <a:ext cx="7008283" cy="508000"/>
          </a:xfrm>
        </p:spPr>
        <p:txBody>
          <a:bodyPr/>
          <a:lstStyle>
            <a:lvl1pPr>
              <a:defRPr sz="2800" b="1" baseline="0">
                <a:effectLst>
                  <a:glow rad="647700">
                    <a:schemeClr val="bg1">
                      <a:alpha val="93000"/>
                    </a:schemeClr>
                  </a:glow>
                </a:effectLst>
              </a:defRPr>
            </a:lvl1pPr>
          </a:lstStyle>
          <a:p>
            <a:r>
              <a:rPr lang="en-US" dirty="0"/>
              <a:t>Click to edit Master title style</a:t>
            </a:r>
          </a:p>
        </p:txBody>
      </p:sp>
    </p:spTree>
    <p:extLst>
      <p:ext uri="{BB962C8B-B14F-4D97-AF65-F5344CB8AC3E}">
        <p14:creationId xmlns:p14="http://schemas.microsoft.com/office/powerpoint/2010/main" val="419091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5.gi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theme" Target="../theme/theme4.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5.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17488"/>
            <a:ext cx="11506200" cy="1039812"/>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4267200" y="1257303"/>
            <a:ext cx="7620000" cy="49949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4" name="Rectangle 13"/>
          <p:cNvSpPr/>
          <p:nvPr userDrawn="1"/>
        </p:nvSpPr>
        <p:spPr>
          <a:xfrm>
            <a:off x="-1" y="6717790"/>
            <a:ext cx="12192023" cy="140210"/>
          </a:xfrm>
          <a:prstGeom prst="rect">
            <a:avLst/>
          </a:prstGeom>
          <a:solidFill>
            <a:srgbClr val="861B15"/>
          </a:solidFill>
          <a:ln w="12700" cmpd="sng">
            <a:solidFill>
              <a:srgbClr val="861B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p:cNvCxnSpPr/>
          <p:nvPr userDrawn="1"/>
        </p:nvCxnSpPr>
        <p:spPr>
          <a:xfrm>
            <a:off x="9740900" y="994410"/>
            <a:ext cx="1219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0960123" y="994410"/>
            <a:ext cx="12319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381000" y="994410"/>
            <a:ext cx="7925056" cy="0"/>
          </a:xfrm>
          <a:prstGeom prst="line">
            <a:avLst/>
          </a:prstGeom>
          <a:ln>
            <a:solidFill>
              <a:srgbClr val="861B1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8306033" y="994410"/>
            <a:ext cx="1434867"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Carnegie Mellon wordmark">
            <a:extLst>
              <a:ext uri="{FF2B5EF4-FFF2-40B4-BE49-F238E27FC236}">
                <a16:creationId xmlns:a16="http://schemas.microsoft.com/office/drawing/2014/main" id="{6230A761-8582-4D4F-9048-F72EBECAB4CC}"/>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9496323" y="6333542"/>
            <a:ext cx="2390877" cy="384248"/>
          </a:xfrm>
          <a:prstGeom prst="rect">
            <a:avLst/>
          </a:prstGeom>
        </p:spPr>
      </p:pic>
    </p:spTree>
    <p:extLst>
      <p:ext uri="{BB962C8B-B14F-4D97-AF65-F5344CB8AC3E}">
        <p14:creationId xmlns:p14="http://schemas.microsoft.com/office/powerpoint/2010/main" val="174897407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txStyles>
    <p:titleStyle>
      <a:lvl1pPr algn="l" defTabSz="914400" rtl="0" eaLnBrk="1" latinLnBrk="0" hangingPunct="1">
        <a:spcBef>
          <a:spcPct val="0"/>
        </a:spcBef>
        <a:buNone/>
        <a:defRPr sz="3200" b="1" i="0" kern="1200">
          <a:solidFill>
            <a:srgbClr val="861B15"/>
          </a:solidFill>
          <a:latin typeface="Arial"/>
          <a:ea typeface="+mj-ea"/>
          <a:cs typeface="Arial"/>
        </a:defRPr>
      </a:lvl1pPr>
    </p:titleStyle>
    <p:bodyStyle>
      <a:lvl1pPr marL="0" indent="0" algn="l" defTabSz="914400" rtl="0" eaLnBrk="1" latinLnBrk="0" hangingPunct="1">
        <a:spcBef>
          <a:spcPts val="500"/>
        </a:spcBef>
        <a:buFontTx/>
        <a:buNone/>
        <a:defRPr sz="1800" kern="1200">
          <a:solidFill>
            <a:schemeClr val="tx1"/>
          </a:solidFill>
          <a:latin typeface="Arial"/>
          <a:ea typeface="+mn-ea"/>
          <a:cs typeface="Arial"/>
        </a:defRPr>
      </a:lvl1pPr>
      <a:lvl2pPr marL="455613" indent="-228600" algn="l" defTabSz="914400" rtl="0" eaLnBrk="1" latinLnBrk="0" hangingPunct="1">
        <a:spcBef>
          <a:spcPts val="500"/>
        </a:spcBef>
        <a:buFont typeface="Wingdings" pitchFamily="2" charset="2"/>
        <a:buChar char="§"/>
        <a:defRPr sz="1600" kern="1200">
          <a:solidFill>
            <a:schemeClr val="tx1"/>
          </a:solidFill>
          <a:latin typeface="Arial"/>
          <a:ea typeface="+mn-ea"/>
          <a:cs typeface="Arial"/>
        </a:defRPr>
      </a:lvl2pPr>
      <a:lvl3pPr marL="800100" indent="-228600" algn="l" defTabSz="914400" rtl="0" eaLnBrk="1" latinLnBrk="0" hangingPunct="1">
        <a:spcBef>
          <a:spcPts val="500"/>
        </a:spcBef>
        <a:buFont typeface="Wingdings" pitchFamily="2" charset="2"/>
        <a:buChar char="§"/>
        <a:defRPr sz="1400" kern="1200">
          <a:solidFill>
            <a:schemeClr val="tx1"/>
          </a:solidFill>
          <a:latin typeface="Arial"/>
          <a:ea typeface="+mn-ea"/>
          <a:cs typeface="Arial"/>
        </a:defRPr>
      </a:lvl3pPr>
      <a:lvl4pPr marL="10287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1257300" indent="-228600" algn="l" defTabSz="914400" rtl="0" eaLnBrk="1" latinLnBrk="0" hangingPunct="1">
        <a:spcBef>
          <a:spcPct val="20000"/>
        </a:spcBef>
        <a:buFont typeface="Wingdings" pitchFamily="2"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512C0-8448-44C3-A5B1-9F4E11EC96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31A09B-7A56-4BBF-AAB6-8ABB956AA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A79148-D875-46F7-B11E-1F7852CBD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B32C8-B186-46DE-AB44-EE64AA693D76}" type="datetimeFigureOut">
              <a:rPr lang="en-US" smtClean="0"/>
              <a:t>4/19/2021</a:t>
            </a:fld>
            <a:endParaRPr lang="en-US"/>
          </a:p>
        </p:txBody>
      </p:sp>
      <p:sp>
        <p:nvSpPr>
          <p:cNvPr id="5" name="Footer Placeholder 4">
            <a:extLst>
              <a:ext uri="{FF2B5EF4-FFF2-40B4-BE49-F238E27FC236}">
                <a16:creationId xmlns:a16="http://schemas.microsoft.com/office/drawing/2014/main" id="{B2FAD8F3-41A0-453E-A789-9E38B194FC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41363C-29E5-445F-86A1-64D568F881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5FA74-4C9E-4F9B-8BAF-4FE4F8C80BAF}" type="slidenum">
              <a:rPr lang="en-US" smtClean="0"/>
              <a:t>‹#›</a:t>
            </a:fld>
            <a:endParaRPr lang="en-US"/>
          </a:p>
        </p:txBody>
      </p:sp>
    </p:spTree>
    <p:extLst>
      <p:ext uri="{BB962C8B-B14F-4D97-AF65-F5344CB8AC3E}">
        <p14:creationId xmlns:p14="http://schemas.microsoft.com/office/powerpoint/2010/main" val="312478118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AAF186-8C21-4363-AABA-EA5848B6E6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CB65B2-DC1F-48B0-9A7F-6956D3D7E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9708EEA-037D-421C-BB66-1101A00BE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chemeClr val="tx1">
                    <a:tint val="75000"/>
                  </a:schemeClr>
                </a:solidFill>
              </a:defRPr>
            </a:lvl1pPr>
          </a:lstStyle>
          <a:p>
            <a:fld id="{F7655AA5-8421-49E2-8C3E-BEB157332982}" type="datetimeFigureOut">
              <a:rPr lang="en-US" smtClean="0"/>
              <a:pPr/>
              <a:t>4/19/2021</a:t>
            </a:fld>
            <a:endParaRPr lang="en-US"/>
          </a:p>
        </p:txBody>
      </p:sp>
      <p:sp>
        <p:nvSpPr>
          <p:cNvPr id="5" name="Footer Placeholder 4">
            <a:extLst>
              <a:ext uri="{FF2B5EF4-FFF2-40B4-BE49-F238E27FC236}">
                <a16:creationId xmlns:a16="http://schemas.microsoft.com/office/drawing/2014/main" id="{0C86DAE1-B6F5-487A-813A-738817823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4667F-43E7-4C30-9E58-F2B8B01E51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solidFill>
              </a:defRPr>
            </a:lvl1pPr>
          </a:lstStyle>
          <a:p>
            <a:fld id="{A88F4910-0FCB-4F66-93A8-86EFD8D58A60}" type="slidenum">
              <a:rPr lang="en-US" smtClean="0"/>
              <a:pPr/>
              <a:t>‹#›</a:t>
            </a:fld>
            <a:endParaRPr lang="en-US"/>
          </a:p>
        </p:txBody>
      </p:sp>
    </p:spTree>
    <p:extLst>
      <p:ext uri="{BB962C8B-B14F-4D97-AF65-F5344CB8AC3E}">
        <p14:creationId xmlns:p14="http://schemas.microsoft.com/office/powerpoint/2010/main" val="87435428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264432775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 Id="rId9"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mailto:AccessInfo@fcc.gov"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hyperlink" Target="mailto:DRO@fcc.gov" TargetMode="External"/><Relationship Id="rId4" Type="http://schemas.openxmlformats.org/officeDocument/2006/relationships/hyperlink" Target="http://www.fcc.gov/accessibilit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hyperlink" Target="http://www.w3.org/wai/apa/" TargetMode="Externa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hyperlink" Target="http://www.w3.org/auto" TargetMode="External"/><Relationship Id="rId2" Type="http://schemas.openxmlformats.org/officeDocument/2006/relationships/hyperlink" Target="http://www.w3.org/wai" TargetMode="External"/><Relationship Id="rId1" Type="http://schemas.openxmlformats.org/officeDocument/2006/relationships/slideLayout" Target="../slideLayouts/slideLayout3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mailto:ePolicyWorks@dol.gov" TargetMode="External"/><Relationship Id="rId4" Type="http://schemas.openxmlformats.org/officeDocument/2006/relationships/hyperlink" Target="http://transportationinnovation.ideascale.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dirty="0"/>
              <a:t>This event is being recorded</a:t>
            </a:r>
          </a:p>
          <a:p>
            <a:pPr marL="457200" indent="-457200">
              <a:buFont typeface="Arial" panose="020B0604020202020204" pitchFamily="34" charset="0"/>
              <a:buChar char="•"/>
            </a:pPr>
            <a:r>
              <a:rPr lang="en-US" sz="2000" dirty="0"/>
              <a:t>Captions are available by clicking the CC  icon in the Zoom toolbar below</a:t>
            </a:r>
            <a:endParaRPr lang="en-US" sz="2000" dirty="0">
              <a:cs typeface="Calibri"/>
            </a:endParaRPr>
          </a:p>
          <a:p>
            <a:pPr marL="457200" indent="-457200">
              <a:buFont typeface="Arial" panose="020B0604020202020204" pitchFamily="34" charset="0"/>
              <a:buChar char="•"/>
            </a:pPr>
            <a:r>
              <a:rPr lang="en-US" sz="2000" dirty="0"/>
              <a:t>ASL is provided</a:t>
            </a:r>
            <a:endParaRPr lang="en-US" sz="2000" dirty="0">
              <a:cs typeface="Calibri"/>
            </a:endParaRPr>
          </a:p>
          <a:p>
            <a:pPr marL="457200" indent="-457200">
              <a:buFont typeface="Arial" panose="020B0604020202020204" pitchFamily="34" charset="0"/>
              <a:buChar char="•"/>
            </a:pPr>
            <a:r>
              <a:rPr lang="en-US" sz="2000" dirty="0"/>
              <a:t>For more information and to download presentation materials visit:  www.access-board.gov/av </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circular seal of the United States Access Board, includes star logo">
            <a:extLst>
              <a:ext uri="{FF2B5EF4-FFF2-40B4-BE49-F238E27FC236}">
                <a16:creationId xmlns:a16="http://schemas.microsoft.com/office/drawing/2014/main" id="{B6442DFE-C2F1-4C9C-834C-664536C702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F312-89C7-FB41-8238-9BF942160B82}"/>
              </a:ext>
            </a:extLst>
          </p:cNvPr>
          <p:cNvSpPr>
            <a:spLocks noGrp="1"/>
          </p:cNvSpPr>
          <p:nvPr>
            <p:ph type="title"/>
          </p:nvPr>
        </p:nvSpPr>
        <p:spPr/>
        <p:txBody>
          <a:bodyPr/>
          <a:lstStyle/>
          <a:p>
            <a:r>
              <a:rPr lang="en-US" dirty="0"/>
              <a:t>Rendezvous </a:t>
            </a:r>
          </a:p>
        </p:txBody>
      </p:sp>
      <p:pic>
        <p:nvPicPr>
          <p:cNvPr id="4" name="Picture 3" descr="A man with a white cane waiting for a bus. A truck has blocked the bus stop to unload.">
            <a:extLst>
              <a:ext uri="{FF2B5EF4-FFF2-40B4-BE49-F238E27FC236}">
                <a16:creationId xmlns:a16="http://schemas.microsoft.com/office/drawing/2014/main" id="{876DBF20-83B5-AD4B-9F5E-83152B562B26}"/>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r="720" b="156"/>
          <a:stretch>
            <a:fillRect/>
          </a:stretch>
        </p:blipFill>
        <p:spPr bwMode="auto">
          <a:xfrm>
            <a:off x="1524001" y="1257300"/>
            <a:ext cx="3185243" cy="4377690"/>
          </a:xfrm>
          <a:prstGeom prst="rect">
            <a:avLst/>
          </a:prstGeom>
          <a:noFill/>
          <a:ln w="12700" cap="flat">
            <a:noFill/>
            <a:miter lim="800000"/>
            <a:headEnd/>
            <a:tailEnd/>
          </a:ln>
        </p:spPr>
      </p:pic>
      <p:sp>
        <p:nvSpPr>
          <p:cNvPr id="3" name="Content Placeholder 2">
            <a:extLst>
              <a:ext uri="{FF2B5EF4-FFF2-40B4-BE49-F238E27FC236}">
                <a16:creationId xmlns:a16="http://schemas.microsoft.com/office/drawing/2014/main" id="{334B5DC5-100A-EF44-AFDF-6B74662E3121}"/>
              </a:ext>
            </a:extLst>
          </p:cNvPr>
          <p:cNvSpPr>
            <a:spLocks noGrp="1"/>
          </p:cNvSpPr>
          <p:nvPr>
            <p:ph idx="1"/>
          </p:nvPr>
        </p:nvSpPr>
        <p:spPr>
          <a:xfrm>
            <a:off x="4884420" y="1257303"/>
            <a:ext cx="5554980" cy="4994910"/>
          </a:xfrm>
        </p:spPr>
        <p:txBody>
          <a:bodyPr>
            <a:normAutofit/>
          </a:bodyPr>
          <a:lstStyle/>
          <a:p>
            <a:r>
              <a:rPr lang="en-US" sz="2400" dirty="0"/>
              <a:t>Audible signals identify the user as having a disability</a:t>
            </a:r>
          </a:p>
          <a:p>
            <a:pPr marL="342900" indent="-342900">
              <a:buFont typeface="Arial" panose="020B0604020202020204" pitchFamily="34" charset="0"/>
              <a:buChar char="•"/>
            </a:pPr>
            <a:r>
              <a:rPr lang="en-US" sz="2400" dirty="0"/>
              <a:t>(Anil Lewis in last session)</a:t>
            </a:r>
          </a:p>
          <a:p>
            <a:endParaRPr lang="en-US" dirty="0"/>
          </a:p>
          <a:p>
            <a:r>
              <a:rPr lang="en-US" sz="2400" dirty="0"/>
              <a:t>Visual signals not always effective</a:t>
            </a:r>
          </a:p>
          <a:p>
            <a:pPr marL="342900" indent="-342900">
              <a:buFont typeface="Arial" panose="020B0604020202020204" pitchFamily="34" charset="0"/>
              <a:buChar char="•"/>
            </a:pPr>
            <a:r>
              <a:rPr lang="en-US" sz="2400" dirty="0"/>
              <a:t>Dense curbs</a:t>
            </a:r>
          </a:p>
          <a:p>
            <a:pPr marL="342900" indent="-342900">
              <a:buFont typeface="Arial" panose="020B0604020202020204" pitchFamily="34" charset="0"/>
              <a:buChar char="•"/>
            </a:pPr>
            <a:r>
              <a:rPr lang="en-US" sz="2400" dirty="0"/>
              <a:t>Users who cannot see them due to abilities or obstructions</a:t>
            </a:r>
          </a:p>
          <a:p>
            <a:endParaRPr lang="en-US" dirty="0"/>
          </a:p>
          <a:p>
            <a:r>
              <a:rPr lang="en-US" sz="2400" dirty="0"/>
              <a:t>Currently looking at using smartphones and vehicle sensors together to close the gap</a:t>
            </a:r>
          </a:p>
        </p:txBody>
      </p:sp>
    </p:spTree>
    <p:extLst>
      <p:ext uri="{BB962C8B-B14F-4D97-AF65-F5344CB8AC3E}">
        <p14:creationId xmlns:p14="http://schemas.microsoft.com/office/powerpoint/2010/main" val="145344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85849-7544-8140-A99F-944A591A4586}"/>
              </a:ext>
            </a:extLst>
          </p:cNvPr>
          <p:cNvSpPr>
            <a:spLocks noGrp="1"/>
          </p:cNvSpPr>
          <p:nvPr>
            <p:ph type="title"/>
          </p:nvPr>
        </p:nvSpPr>
        <p:spPr/>
        <p:txBody>
          <a:bodyPr/>
          <a:lstStyle/>
          <a:p>
            <a:r>
              <a:rPr lang="en-US" dirty="0"/>
              <a:t>Artificial Intelligence Assistance</a:t>
            </a:r>
          </a:p>
        </p:txBody>
      </p:sp>
      <p:sp>
        <p:nvSpPr>
          <p:cNvPr id="3" name="Content Placeholder 2">
            <a:extLst>
              <a:ext uri="{FF2B5EF4-FFF2-40B4-BE49-F238E27FC236}">
                <a16:creationId xmlns:a16="http://schemas.microsoft.com/office/drawing/2014/main" id="{B99FA1C0-8E5E-D444-961B-CE6EF5A0DB53}"/>
              </a:ext>
            </a:extLst>
          </p:cNvPr>
          <p:cNvSpPr>
            <a:spLocks noGrp="1"/>
          </p:cNvSpPr>
          <p:nvPr>
            <p:ph idx="1"/>
          </p:nvPr>
        </p:nvSpPr>
        <p:spPr>
          <a:xfrm>
            <a:off x="1809750" y="1257300"/>
            <a:ext cx="5486400" cy="4994910"/>
          </a:xfrm>
        </p:spPr>
        <p:txBody>
          <a:bodyPr>
            <a:normAutofit/>
          </a:bodyPr>
          <a:lstStyle/>
          <a:p>
            <a:r>
              <a:rPr lang="en-US" sz="2400" dirty="0"/>
              <a:t>Learn user preferences</a:t>
            </a:r>
          </a:p>
          <a:p>
            <a:pPr marL="285750" indent="-285750">
              <a:buFont typeface="Arial" panose="020B0604020202020204" pitchFamily="34" charset="0"/>
              <a:buChar char="•"/>
            </a:pPr>
            <a:r>
              <a:rPr lang="en-US" sz="2400" dirty="0"/>
              <a:t>Macro level: interaction preferences</a:t>
            </a:r>
          </a:p>
          <a:p>
            <a:pPr marL="285750" indent="-285750">
              <a:buFont typeface="Arial" panose="020B0604020202020204" pitchFamily="34" charset="0"/>
              <a:buChar char="•"/>
            </a:pPr>
            <a:r>
              <a:rPr lang="en-US" sz="2400" dirty="0"/>
              <a:t>Micro level: commonly used destinations and services</a:t>
            </a:r>
          </a:p>
          <a:p>
            <a:endParaRPr lang="en-US" sz="2400" dirty="0"/>
          </a:p>
          <a:p>
            <a:r>
              <a:rPr lang="en-US" sz="2400" dirty="0"/>
              <a:t>Are these preferences shared with third-party systems?</a:t>
            </a:r>
          </a:p>
          <a:p>
            <a:pPr marL="285750" indent="-285750">
              <a:buFont typeface="Arial" panose="020B0604020202020204" pitchFamily="34" charset="0"/>
              <a:buChar char="•"/>
            </a:pPr>
            <a:r>
              <a:rPr lang="en-US" sz="2400" dirty="0"/>
              <a:t>Privacy</a:t>
            </a:r>
          </a:p>
          <a:p>
            <a:pPr marL="285750" indent="-285750">
              <a:buFont typeface="Arial" panose="020B0604020202020204" pitchFamily="34" charset="0"/>
              <a:buChar char="•"/>
            </a:pPr>
            <a:r>
              <a:rPr lang="en-US" sz="2400" dirty="0"/>
              <a:t>Data retention</a:t>
            </a:r>
          </a:p>
        </p:txBody>
      </p:sp>
      <p:pic>
        <p:nvPicPr>
          <p:cNvPr id="7" name="Picture 6" descr="The Tiramisu transit app, with the adaptive interface enabled. Some of the trip filters have been preselected using learned preferences, shown in orange.">
            <a:extLst>
              <a:ext uri="{FF2B5EF4-FFF2-40B4-BE49-F238E27FC236}">
                <a16:creationId xmlns:a16="http://schemas.microsoft.com/office/drawing/2014/main" id="{8619218F-FF6F-D74E-89E7-2BEA555EC0D8}"/>
              </a:ext>
            </a:extLst>
          </p:cNvPr>
          <p:cNvPicPr>
            <a:picLocks noChangeAspect="1"/>
          </p:cNvPicPr>
          <p:nvPr/>
        </p:nvPicPr>
        <p:blipFill rotWithShape="1">
          <a:blip r:embed="rId2">
            <a:extLst>
              <a:ext uri="{28A0092B-C50C-407E-A947-70E740481C1C}">
                <a14:useLocalDpi xmlns:a14="http://schemas.microsoft.com/office/drawing/2010/main"/>
              </a:ext>
            </a:extLst>
          </a:blip>
          <a:srcRect t="2894"/>
          <a:stretch/>
        </p:blipFill>
        <p:spPr>
          <a:xfrm>
            <a:off x="7584332" y="1257300"/>
            <a:ext cx="2855068" cy="4931249"/>
          </a:xfrm>
          <a:prstGeom prst="rect">
            <a:avLst/>
          </a:prstGeom>
        </p:spPr>
      </p:pic>
    </p:spTree>
    <p:extLst>
      <p:ext uri="{BB962C8B-B14F-4D97-AF65-F5344CB8AC3E}">
        <p14:creationId xmlns:p14="http://schemas.microsoft.com/office/powerpoint/2010/main" val="2147884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2410-F810-3347-B473-07602EEF20E1}"/>
              </a:ext>
            </a:extLst>
          </p:cNvPr>
          <p:cNvSpPr>
            <a:spLocks noGrp="1"/>
          </p:cNvSpPr>
          <p:nvPr>
            <p:ph type="title"/>
          </p:nvPr>
        </p:nvSpPr>
        <p:spPr/>
        <p:txBody>
          <a:bodyPr/>
          <a:lstStyle/>
          <a:p>
            <a:r>
              <a:rPr lang="en-US" dirty="0"/>
              <a:t>Additional Lessons from Robotics</a:t>
            </a:r>
          </a:p>
        </p:txBody>
      </p:sp>
      <p:sp>
        <p:nvSpPr>
          <p:cNvPr id="3" name="Content Placeholder 2">
            <a:extLst>
              <a:ext uri="{FF2B5EF4-FFF2-40B4-BE49-F238E27FC236}">
                <a16:creationId xmlns:a16="http://schemas.microsoft.com/office/drawing/2014/main" id="{ACD9A8CB-801F-3948-90FC-ABC9399FA3E3}"/>
              </a:ext>
            </a:extLst>
          </p:cNvPr>
          <p:cNvSpPr>
            <a:spLocks noGrp="1"/>
          </p:cNvSpPr>
          <p:nvPr>
            <p:ph idx="1"/>
          </p:nvPr>
        </p:nvSpPr>
        <p:spPr>
          <a:xfrm>
            <a:off x="1809750" y="1257303"/>
            <a:ext cx="4091940" cy="4994910"/>
          </a:xfrm>
        </p:spPr>
        <p:txBody>
          <a:bodyPr>
            <a:normAutofit lnSpcReduction="10000"/>
          </a:bodyPr>
          <a:lstStyle/>
          <a:p>
            <a:r>
              <a:rPr lang="en-US" sz="2400" dirty="0"/>
              <a:t>Human trust in autonomy</a:t>
            </a:r>
          </a:p>
          <a:p>
            <a:pPr marL="342900" indent="-342900">
              <a:buFont typeface="Arial" panose="020B0604020202020204" pitchFamily="34" charset="0"/>
              <a:buChar char="•"/>
            </a:pPr>
            <a:r>
              <a:rPr lang="en-US" sz="2400" dirty="0"/>
              <a:t>Inertia</a:t>
            </a:r>
          </a:p>
          <a:p>
            <a:pPr marL="342900" indent="-342900">
              <a:buFont typeface="Arial" panose="020B0604020202020204" pitchFamily="34" charset="0"/>
              <a:buChar char="•"/>
            </a:pPr>
            <a:r>
              <a:rPr lang="en-US" sz="2400" dirty="0"/>
              <a:t>Trust calibration</a:t>
            </a:r>
          </a:p>
          <a:p>
            <a:endParaRPr lang="en-US" sz="2400" dirty="0"/>
          </a:p>
          <a:p>
            <a:r>
              <a:rPr lang="en-US" sz="2400" dirty="0"/>
              <a:t>Self-assess performance and communicate to users and bystanders</a:t>
            </a:r>
          </a:p>
          <a:p>
            <a:endParaRPr lang="en-US" sz="2400" dirty="0"/>
          </a:p>
          <a:p>
            <a:r>
              <a:rPr lang="en-US" sz="2400" dirty="0"/>
              <a:t>AI assistants</a:t>
            </a:r>
          </a:p>
          <a:p>
            <a:pPr marL="285750" indent="-285750">
              <a:buFont typeface="Arial" panose="020B0604020202020204" pitchFamily="34" charset="0"/>
              <a:buChar char="•"/>
            </a:pPr>
            <a:r>
              <a:rPr lang="en-US" sz="2400" dirty="0"/>
              <a:t>AI jumps into the car</a:t>
            </a:r>
          </a:p>
          <a:p>
            <a:pPr marL="285750" indent="-285750">
              <a:buFont typeface="Arial" panose="020B0604020202020204" pitchFamily="34" charset="0"/>
              <a:buChar char="•"/>
            </a:pPr>
            <a:r>
              <a:rPr lang="en-US" sz="2400" dirty="0"/>
              <a:t>Speech in public settings</a:t>
            </a:r>
          </a:p>
          <a:p>
            <a:pPr marL="285750" indent="-285750">
              <a:buFont typeface="Arial" panose="020B0604020202020204" pitchFamily="34" charset="0"/>
              <a:buChar char="•"/>
            </a:pPr>
            <a:r>
              <a:rPr lang="en-US" sz="2400" dirty="0"/>
              <a:t>Disclosure of status</a:t>
            </a:r>
          </a:p>
        </p:txBody>
      </p:sp>
      <p:pic>
        <p:nvPicPr>
          <p:cNvPr id="4" name="Picture 3" descr="A robot brain jumping through three robot bodies">
            <a:extLst>
              <a:ext uri="{FF2B5EF4-FFF2-40B4-BE49-F238E27FC236}">
                <a16:creationId xmlns:a16="http://schemas.microsoft.com/office/drawing/2014/main" id="{78012B5C-DCB0-BB48-B505-3F7944958D6C}"/>
              </a:ext>
            </a:extLst>
          </p:cNvPr>
          <p:cNvPicPr>
            <a:picLocks noChangeAspect="1"/>
          </p:cNvPicPr>
          <p:nvPr/>
        </p:nvPicPr>
        <p:blipFill rotWithShape="1">
          <a:blip r:embed="rId2">
            <a:alphaModFix/>
            <a:extLst>
              <a:ext uri="{28A0092B-C50C-407E-A947-70E740481C1C}">
                <a14:useLocalDpi xmlns:a14="http://schemas.microsoft.com/office/drawing/2010/main"/>
              </a:ext>
            </a:extLst>
          </a:blip>
          <a:srcRect/>
          <a:stretch/>
        </p:blipFill>
        <p:spPr>
          <a:xfrm>
            <a:off x="6007100" y="4848555"/>
            <a:ext cx="4660901" cy="1334293"/>
          </a:xfrm>
          <a:prstGeom prst="rect">
            <a:avLst/>
          </a:prstGeom>
        </p:spPr>
      </p:pic>
      <p:pic>
        <p:nvPicPr>
          <p:cNvPr id="5" name="Picture 2" descr="Two people interacting with a single robot, with a crowded atrium behind the robot.">
            <a:extLst>
              <a:ext uri="{FF2B5EF4-FFF2-40B4-BE49-F238E27FC236}">
                <a16:creationId xmlns:a16="http://schemas.microsoft.com/office/drawing/2014/main" id="{867D4193-99E6-584C-85BA-1B0A637A11F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24576" y="1342300"/>
            <a:ext cx="4543425" cy="325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8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768" y="909726"/>
            <a:ext cx="8628637" cy="779859"/>
          </a:xfrm>
        </p:spPr>
        <p:txBody>
          <a:bodyPr/>
          <a:lstStyle/>
          <a:p>
            <a:r>
              <a:rPr lang="en-US" dirty="0"/>
              <a:t>Aaron Steinfeld, </a:t>
            </a:r>
            <a:r>
              <a:rPr lang="en-US" dirty="0" err="1"/>
              <a:t>steinfeld@cmu.edu</a:t>
            </a:r>
            <a:endParaRPr lang="en-US" dirty="0"/>
          </a:p>
        </p:txBody>
      </p:sp>
      <p:sp>
        <p:nvSpPr>
          <p:cNvPr id="3" name="Content Placeholder 2"/>
          <p:cNvSpPr>
            <a:spLocks noGrp="1"/>
          </p:cNvSpPr>
          <p:nvPr>
            <p:ph idx="13"/>
          </p:nvPr>
        </p:nvSpPr>
        <p:spPr>
          <a:xfrm>
            <a:off x="4446480" y="1800226"/>
            <a:ext cx="6025896" cy="3962025"/>
          </a:xfrm>
        </p:spPr>
        <p:txBody>
          <a:bodyPr>
            <a:noAutofit/>
          </a:bodyPr>
          <a:lstStyle/>
          <a:p>
            <a:r>
              <a:rPr lang="en-US" sz="1200" dirty="0"/>
              <a:t>Grants from the National Science Foundation (National Robotics Initiative, IIS-1317989, IIS-1012733, IIS-0905148, IIS-0905228, IIS-</a:t>
            </a:r>
            <a:r>
              <a:rPr lang="is-IS" sz="1200" dirty="0"/>
              <a:t>1734361, &amp;</a:t>
            </a:r>
            <a:r>
              <a:rPr lang="en-US" sz="1200" dirty="0"/>
              <a:t> SES-</a:t>
            </a:r>
            <a:r>
              <a:rPr lang="is-IS" sz="1200" dirty="0"/>
              <a:t>1734456</a:t>
            </a:r>
            <a:r>
              <a:rPr lang="en-US" sz="1200" dirty="0"/>
              <a:t>)</a:t>
            </a:r>
          </a:p>
          <a:p>
            <a:endParaRPr lang="en-US" sz="600" dirty="0"/>
          </a:p>
          <a:p>
            <a:r>
              <a:rPr lang="en-US" sz="1200" dirty="0"/>
              <a:t>A grant from the Office of Naval Research (ONR N00014-18-1-2503). </a:t>
            </a:r>
          </a:p>
          <a:p>
            <a:endParaRPr lang="en-US" sz="450" dirty="0"/>
          </a:p>
          <a:p>
            <a:r>
              <a:rPr lang="en-US" sz="1200" dirty="0"/>
              <a:t>The RERC-APT is funded by the National Institute on Disability, Independent Living, and Rehabilitation Research (NIDILRR grant numbers 90RE5011-01-00 and 90REGE0007; NIDRR grants H133E080019 and H133E130004). Additional funding was received from grants 90DPGE0003 and 90DP0061. NIDILRR is a Center within the Administration for Community Living, Department of Health and Human Services.</a:t>
            </a:r>
          </a:p>
          <a:p>
            <a:endParaRPr lang="en-US" sz="450" dirty="0"/>
          </a:p>
          <a:p>
            <a:r>
              <a:rPr lang="en-US" sz="1200" dirty="0"/>
              <a:t>Support from the US DOT through the T-SET University Transportation Center, Mobility21 University Transportation Center, and the Accessible Transportation Technologies Research Initiative (ATTRI)  program.</a:t>
            </a:r>
          </a:p>
          <a:p>
            <a:endParaRPr lang="en-US" sz="675" dirty="0"/>
          </a:p>
          <a:p>
            <a:r>
              <a:rPr lang="en-US" sz="1200" dirty="0"/>
              <a:t>A grant from the National Aeronautics and Space Administration (80NSSC19K1133).</a:t>
            </a:r>
          </a:p>
          <a:p>
            <a:endParaRPr lang="en-US" sz="675" dirty="0"/>
          </a:p>
          <a:p>
            <a:r>
              <a:rPr lang="en-US" sz="1200" dirty="0"/>
              <a:t>Other lab support from Disney Research Pittsburgh, IBM, and Traffic21 at Carnegie Mellon University, a program developed with the support of the Hillman Foundation.</a:t>
            </a:r>
          </a:p>
        </p:txBody>
      </p:sp>
      <p:pic>
        <p:nvPicPr>
          <p:cNvPr id="12" name="Picture 3" descr="NSF logo"/>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29054" y="1711624"/>
            <a:ext cx="720090" cy="720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ONR logo">
            <a:extLst>
              <a:ext uri="{FF2B5EF4-FFF2-40B4-BE49-F238E27FC236}">
                <a16:creationId xmlns:a16="http://schemas.microsoft.com/office/drawing/2014/main" id="{DDF2A26C-D2D9-BF4E-95C1-C02D4E7B3C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69730" y="1824039"/>
            <a:ext cx="1087154" cy="495260"/>
          </a:xfrm>
          <a:prstGeom prst="rect">
            <a:avLst/>
          </a:prstGeom>
        </p:spPr>
      </p:pic>
      <p:pic>
        <p:nvPicPr>
          <p:cNvPr id="13" name="Picture 12" descr="NIDILRR logo"/>
          <p:cNvPicPr/>
          <p:nvPr/>
        </p:nvPicPr>
        <p:blipFill>
          <a:blip r:embed="rId4">
            <a:grayscl/>
            <a:extLst>
              <a:ext uri="{BEBA8EAE-BF5A-486C-A8C5-ECC9F3942E4B}">
                <a14:imgProps xmlns:a14="http://schemas.microsoft.com/office/drawing/2010/main">
                  <a14:imgLayer r:embed="rId5">
                    <a14:imgEffect>
                      <a14:brightnessContrast contrast="29000"/>
                    </a14:imgEffect>
                  </a14:imgLayer>
                </a14:imgProps>
              </a:ext>
              <a:ext uri="{28A0092B-C50C-407E-A947-70E740481C1C}">
                <a14:useLocalDpi xmlns:a14="http://schemas.microsoft.com/office/drawing/2010/main"/>
              </a:ext>
            </a:extLst>
          </a:blip>
          <a:srcRect/>
          <a:stretch>
            <a:fillRect/>
          </a:stretch>
        </p:blipFill>
        <p:spPr bwMode="auto">
          <a:xfrm>
            <a:off x="1838199" y="2691911"/>
            <a:ext cx="906382" cy="349556"/>
          </a:xfrm>
          <a:prstGeom prst="rect">
            <a:avLst/>
          </a:prstGeom>
          <a:noFill/>
          <a:ln>
            <a:noFill/>
          </a:ln>
        </p:spPr>
      </p:pic>
      <p:pic>
        <p:nvPicPr>
          <p:cNvPr id="11" name="Picture 10" descr="ACL logo"/>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64578" y="2691912"/>
            <a:ext cx="1097459" cy="343840"/>
          </a:xfrm>
          <a:prstGeom prst="rect">
            <a:avLst/>
          </a:prstGeom>
        </p:spPr>
      </p:pic>
      <p:pic>
        <p:nvPicPr>
          <p:cNvPr id="8" name="Picture 7" descr="U.S. Department of Transportation logo"/>
          <p:cNvPicPr>
            <a:picLocks noChangeAspect="1"/>
          </p:cNvPicPr>
          <p:nvPr/>
        </p:nvPicPr>
        <p:blipFill>
          <a:blip r:embed="rId7">
            <a:extLst>
              <a:ext uri="{28A0092B-C50C-407E-A947-70E740481C1C}">
                <a14:useLocalDpi xmlns:a14="http://schemas.microsoft.com/office/drawing/2010/main"/>
              </a:ext>
            </a:extLst>
          </a:blip>
          <a:srcRect/>
          <a:stretch>
            <a:fillRect/>
          </a:stretch>
        </p:blipFill>
        <p:spPr>
          <a:xfrm>
            <a:off x="1838199" y="3301664"/>
            <a:ext cx="2054237" cy="615914"/>
          </a:xfrm>
          <a:prstGeom prst="rect">
            <a:avLst/>
          </a:prstGeom>
        </p:spPr>
      </p:pic>
      <p:pic>
        <p:nvPicPr>
          <p:cNvPr id="6" name="Picture 5" descr="NASA logo">
            <a:extLst>
              <a:ext uri="{FF2B5EF4-FFF2-40B4-BE49-F238E27FC236}">
                <a16:creationId xmlns:a16="http://schemas.microsoft.com/office/drawing/2014/main" id="{EEBFE9BC-9EC6-9846-99F9-23397E3E3DE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10767" y="4177776"/>
            <a:ext cx="769365" cy="648862"/>
          </a:xfrm>
          <a:prstGeom prst="rect">
            <a:avLst/>
          </a:prstGeom>
        </p:spPr>
      </p:pic>
      <p:pic>
        <p:nvPicPr>
          <p:cNvPr id="10" name="Picture 9" descr="traffic21 logo"/>
          <p:cNvPicPr>
            <a:picLocks noChangeAspect="1"/>
          </p:cNvPicPr>
          <p:nvPr/>
        </p:nvPicPr>
        <p:blipFill>
          <a:blip r:embed="rId9"/>
          <a:stretch>
            <a:fillRect/>
          </a:stretch>
        </p:blipFill>
        <p:spPr>
          <a:xfrm>
            <a:off x="2839783" y="4309346"/>
            <a:ext cx="1347049" cy="385720"/>
          </a:xfrm>
          <a:prstGeom prst="rect">
            <a:avLst/>
          </a:prstGeom>
        </p:spPr>
      </p:pic>
    </p:spTree>
    <p:extLst>
      <p:ext uri="{BB962C8B-B14F-4D97-AF65-F5344CB8AC3E}">
        <p14:creationId xmlns:p14="http://schemas.microsoft.com/office/powerpoint/2010/main" val="291217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Gregg Vanderheiden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University of Maryland</a:t>
            </a:r>
          </a:p>
          <a:p>
            <a:pPr marL="0" indent="0">
              <a:buNone/>
            </a:pPr>
            <a:r>
              <a:rPr lang="en-US" sz="3600" dirty="0"/>
              <a:t>Trace Center</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Gregg Vanderheiden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14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0607" name="Rectangle 95">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panose="020F0502020204030204"/>
            </a:endParaRPr>
          </a:p>
        </p:txBody>
      </p:sp>
      <p:sp>
        <p:nvSpPr>
          <p:cNvPr id="280578" name="Rectangle 2"/>
          <p:cNvSpPr>
            <a:spLocks noGrp="1" noChangeArrowheads="1"/>
          </p:cNvSpPr>
          <p:nvPr>
            <p:ph type="ctrTitle"/>
          </p:nvPr>
        </p:nvSpPr>
        <p:spPr>
          <a:xfrm>
            <a:off x="2180112" y="798704"/>
            <a:ext cx="3915889" cy="307201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7961" dir="2700000" algn="ctr" rotWithShape="0">
                    <a:schemeClr val="bg2">
                      <a:alpha val="74998"/>
                    </a:schemeClr>
                  </a:outerShdw>
                </a:effectLst>
              </a14:hiddenEffects>
            </a:ext>
          </a:extLst>
        </p:spPr>
        <p:txBody>
          <a:bodyPr anchor="b">
            <a:normAutofit/>
          </a:bodyPr>
          <a:lstStyle/>
          <a:p>
            <a:r>
              <a:rPr lang="en-US" sz="5100" i="1" dirty="0"/>
              <a:t>Cognitive Access to Autonomous Vehicles </a:t>
            </a:r>
            <a:endParaRPr lang="en-US" altLang="en-US" sz="5100" dirty="0"/>
          </a:p>
        </p:txBody>
      </p:sp>
      <p:sp>
        <p:nvSpPr>
          <p:cNvPr id="280579" name="Rectangle 3"/>
          <p:cNvSpPr>
            <a:spLocks noGrp="1" noChangeArrowheads="1"/>
          </p:cNvSpPr>
          <p:nvPr>
            <p:ph type="subTitle" idx="1"/>
          </p:nvPr>
        </p:nvSpPr>
        <p:spPr>
          <a:xfrm>
            <a:off x="2176611" y="3962792"/>
            <a:ext cx="3915888" cy="2102108"/>
          </a:xfrm>
          <a:extLst>
            <a:ext uri="{AF507438-7753-43e0-B8FC-AC1667EBCBE1}">
              <a14:hiddenEffects xmlns="" xmlns:a14="http://schemas.microsoft.com/office/drawing/2010/main">
                <a:effectLst>
                  <a:outerShdw blurRad="63500" dist="17961" dir="2700000" algn="ctr" rotWithShape="0">
                    <a:schemeClr val="bg2">
                      <a:alpha val="74998"/>
                    </a:schemeClr>
                  </a:outerShdw>
                </a:effectLst>
              </a14:hiddenEffects>
            </a:ext>
          </a:extLst>
        </p:spPr>
        <p:txBody>
          <a:bodyPr anchor="t">
            <a:normAutofit/>
          </a:bodyPr>
          <a:lstStyle/>
          <a:p>
            <a:pPr>
              <a:defRPr/>
            </a:pPr>
            <a:r>
              <a:rPr lang="en-US" dirty="0"/>
              <a:t> Gregg Vanderheiden Ph.D.</a:t>
            </a:r>
          </a:p>
          <a:p>
            <a:pPr>
              <a:defRPr/>
            </a:pPr>
            <a:r>
              <a:rPr lang="en-US" dirty="0"/>
              <a:t>Trace R&amp;D Center</a:t>
            </a:r>
          </a:p>
          <a:p>
            <a:pPr>
              <a:defRPr/>
            </a:pPr>
            <a:r>
              <a:rPr lang="en-US" dirty="0"/>
              <a:t>University of Maryland, College Park</a:t>
            </a:r>
          </a:p>
        </p:txBody>
      </p:sp>
      <p:sp>
        <p:nvSpPr>
          <p:cNvPr id="280608" name="Freeform: Shape 97">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7045" y="0"/>
            <a:ext cx="130305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defTabSz="457200"/>
            <a:endParaRPr lang="en-US">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49502" y="2"/>
            <a:ext cx="866356"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Calibri" panose="020F0502020204030204"/>
            </a:endParaRPr>
          </a:p>
        </p:txBody>
      </p:sp>
      <p:pic>
        <p:nvPicPr>
          <p:cNvPr id="280603" name="Graphic 70" descr="Car cartoon">
            <a:extLst>
              <a:ext uri="{FF2B5EF4-FFF2-40B4-BE49-F238E27FC236}">
                <a16:creationId xmlns:a16="http://schemas.microsoft.com/office/drawing/2014/main" id="{55C043C5-81EE-4AF5-97A6-F49769AF07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9634" y="1385212"/>
            <a:ext cx="3704628" cy="3704628"/>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02" name="Freeform: Shape 101">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8194" y="2916245"/>
            <a:ext cx="119806"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Calibri" panose="020F0502020204030204"/>
            </a:endParaRPr>
          </a:p>
        </p:txBody>
      </p:sp>
      <p:sp>
        <p:nvSpPr>
          <p:cNvPr id="104" name="Freeform: Shape 103">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5330" y="5717907"/>
            <a:ext cx="1328706"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defTabSz="457200"/>
            <a:endParaRPr lang="en-US">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634" y="6258757"/>
            <a:ext cx="1174455"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dirty="0">
              <a:solidFill>
                <a:prstClr val="white"/>
              </a:solidFill>
              <a:latin typeface="Calibri" panose="020F0502020204030204"/>
            </a:endParaRPr>
          </a:p>
        </p:txBody>
      </p:sp>
      <p:sp>
        <p:nvSpPr>
          <p:cNvPr id="108" name="Freeform: Shape 107">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866" y="5835651"/>
            <a:ext cx="1161135"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defTabSz="457200"/>
            <a:endParaRPr lang="en-US">
              <a:solidFill>
                <a:prstClr val="black"/>
              </a:solidFill>
              <a:latin typeface="Calibri" panose="020F0502020204030204"/>
            </a:endParaRPr>
          </a:p>
        </p:txBody>
      </p:sp>
      <p:sp>
        <p:nvSpPr>
          <p:cNvPr id="2" name="Oval 1">
            <a:extLst>
              <a:ext uri="{C183D7F6-B498-43B3-948B-1728B52AA6E4}">
                <adec:decorative xmlns:adec="http://schemas.microsoft.com/office/drawing/2017/decorative" val="1"/>
              </a:ext>
            </a:extLst>
          </p:cNvPr>
          <p:cNvSpPr/>
          <p:nvPr/>
        </p:nvSpPr>
        <p:spPr>
          <a:xfrm>
            <a:off x="10128002" y="6231380"/>
            <a:ext cx="432048" cy="432048"/>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3EE664-89AD-1547-8866-0A3D77BC347D}"/>
              </a:ext>
            </a:extLst>
          </p:cNvPr>
          <p:cNvSpPr>
            <a:spLocks noGrp="1"/>
          </p:cNvSpPr>
          <p:nvPr>
            <p:ph type="title"/>
          </p:nvPr>
        </p:nvSpPr>
        <p:spPr/>
        <p:txBody>
          <a:bodyPr>
            <a:normAutofit/>
          </a:bodyPr>
          <a:lstStyle/>
          <a:p>
            <a:r>
              <a:rPr lang="en-US" sz="3600" dirty="0"/>
              <a:t>Goal of the presentation</a:t>
            </a:r>
          </a:p>
        </p:txBody>
      </p:sp>
      <p:sp>
        <p:nvSpPr>
          <p:cNvPr id="2" name="Content Placeholder 1">
            <a:extLst>
              <a:ext uri="{FF2B5EF4-FFF2-40B4-BE49-F238E27FC236}">
                <a16:creationId xmlns:a16="http://schemas.microsoft.com/office/drawing/2014/main" id="{BD3FD608-DD8D-3842-9B16-AE79BE46CB9A}"/>
              </a:ext>
            </a:extLst>
          </p:cNvPr>
          <p:cNvSpPr>
            <a:spLocks noGrp="1"/>
          </p:cNvSpPr>
          <p:nvPr>
            <p:ph idx="1"/>
          </p:nvPr>
        </p:nvSpPr>
        <p:spPr>
          <a:xfrm>
            <a:off x="2351584" y="1788122"/>
            <a:ext cx="8136904" cy="5069878"/>
          </a:xfrm>
        </p:spPr>
        <p:txBody>
          <a:bodyPr>
            <a:normAutofit/>
          </a:bodyPr>
          <a:lstStyle/>
          <a:p>
            <a:pPr>
              <a:lnSpc>
                <a:spcPct val="100000"/>
              </a:lnSpc>
              <a:spcBef>
                <a:spcPts val="2200"/>
              </a:spcBef>
            </a:pPr>
            <a:r>
              <a:rPr lang="en-US" sz="2400" dirty="0"/>
              <a:t>To highlight </a:t>
            </a:r>
            <a:r>
              <a:rPr lang="en-US" sz="2400" u="sng" dirty="0"/>
              <a:t>some</a:t>
            </a:r>
            <a:r>
              <a:rPr lang="en-US" sz="2400" dirty="0"/>
              <a:t> of the many things that need to be considered when designing autonomous vehicles for use </a:t>
            </a:r>
            <a:br>
              <a:rPr lang="en-US" sz="2400" dirty="0"/>
            </a:br>
            <a:r>
              <a:rPr lang="en-US" sz="2400" dirty="0"/>
              <a:t>by people with cognitive disabilities</a:t>
            </a:r>
          </a:p>
          <a:p>
            <a:pPr>
              <a:lnSpc>
                <a:spcPct val="100000"/>
              </a:lnSpc>
              <a:spcBef>
                <a:spcPts val="2200"/>
              </a:spcBef>
            </a:pPr>
            <a:r>
              <a:rPr lang="en-US" sz="2400" dirty="0"/>
              <a:t>Much more complicated than first appears</a:t>
            </a:r>
            <a:endParaRPr lang="en-US" sz="3200" dirty="0"/>
          </a:p>
          <a:p>
            <a:pPr>
              <a:lnSpc>
                <a:spcPct val="100000"/>
              </a:lnSpc>
              <a:spcBef>
                <a:spcPts val="2200"/>
              </a:spcBef>
            </a:pPr>
            <a:r>
              <a:rPr lang="en-US" sz="2400" dirty="0"/>
              <a:t>But if / when we can crack the problems -  it will be a great advance for these user groups</a:t>
            </a:r>
          </a:p>
        </p:txBody>
      </p:sp>
    </p:spTree>
    <p:extLst>
      <p:ext uri="{BB962C8B-B14F-4D97-AF65-F5344CB8AC3E}">
        <p14:creationId xmlns:p14="http://schemas.microsoft.com/office/powerpoint/2010/main" val="366838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7608" y="1293566"/>
            <a:ext cx="8136904" cy="5591819"/>
          </a:xfrm>
        </p:spPr>
        <p:txBody>
          <a:bodyPr anchor="ctr">
            <a:noAutofit/>
          </a:bodyPr>
          <a:lstStyle/>
          <a:p>
            <a:pPr marL="228600" lvl="1">
              <a:spcBef>
                <a:spcPts val="1000"/>
              </a:spcBef>
            </a:pPr>
            <a:r>
              <a:rPr lang="en-US" sz="2000" b="1" dirty="0"/>
              <a:t>Often the person will have other disabilities as well</a:t>
            </a:r>
          </a:p>
          <a:p>
            <a:pPr marL="690563" lvl="2" indent="-225425"/>
            <a:r>
              <a:rPr lang="en-US" dirty="0"/>
              <a:t>Physical</a:t>
            </a:r>
          </a:p>
          <a:p>
            <a:pPr marL="690563" lvl="2" indent="-225425"/>
            <a:r>
              <a:rPr lang="en-US" b="0" dirty="0"/>
              <a:t>Vision (low vision, blindness) </a:t>
            </a:r>
          </a:p>
          <a:p>
            <a:pPr marL="690563" lvl="2" indent="-225425"/>
            <a:r>
              <a:rPr lang="en-US" b="0" dirty="0"/>
              <a:t>Hearing (Hard of hearing or Aphasia)</a:t>
            </a:r>
          </a:p>
          <a:p>
            <a:pPr marL="690563" lvl="2" indent="-225425"/>
            <a:r>
              <a:rPr lang="en-US" dirty="0"/>
              <a:t>Deaf and</a:t>
            </a:r>
            <a:r>
              <a:rPr lang="en-US" b="0" dirty="0"/>
              <a:t> only speak sign language</a:t>
            </a:r>
          </a:p>
          <a:p>
            <a:pPr marL="690563" lvl="2" indent="-225425"/>
            <a:r>
              <a:rPr lang="en-US" dirty="0"/>
              <a:t>Speech disability (non-vocal, dysarthria, aphasia, stutter/stammer,…)</a:t>
            </a:r>
            <a:br>
              <a:rPr lang="en-US" b="0" dirty="0"/>
            </a:br>
            <a:endParaRPr lang="en-US" b="0" dirty="0"/>
          </a:p>
          <a:p>
            <a:r>
              <a:rPr lang="en-US" sz="2000" b="1" dirty="0"/>
              <a:t>For these individuals, many of the ‘general’ solutions won’t work</a:t>
            </a:r>
          </a:p>
          <a:p>
            <a:pPr lvl="1"/>
            <a:r>
              <a:rPr lang="en-US" sz="2000" dirty="0"/>
              <a:t>Speech interfaces (requires speech) </a:t>
            </a:r>
          </a:p>
          <a:p>
            <a:pPr lvl="1"/>
            <a:r>
              <a:rPr lang="en-US" sz="2000" dirty="0"/>
              <a:t>Select from displayed destinations  (requires reach and vision)</a:t>
            </a:r>
          </a:p>
          <a:p>
            <a:pPr lvl="1"/>
            <a:r>
              <a:rPr lang="en-US" sz="2000" dirty="0"/>
              <a:t>They insert (or touch with) something (requires reach and manipulation)</a:t>
            </a:r>
            <a:br>
              <a:rPr lang="en-US" sz="2000" dirty="0"/>
            </a:br>
            <a:endParaRPr lang="en-US" sz="2000" dirty="0"/>
          </a:p>
          <a:p>
            <a:r>
              <a:rPr lang="en-US" sz="2000" b="1" dirty="0"/>
              <a:t>Need to have a spectrum of interface solutions</a:t>
            </a:r>
          </a:p>
          <a:p>
            <a:pPr lvl="1"/>
            <a:r>
              <a:rPr lang="en-US" sz="2000" dirty="0"/>
              <a:t>So that something is available that is within abilities of each person</a:t>
            </a:r>
          </a:p>
        </p:txBody>
      </p:sp>
      <p:sp>
        <p:nvSpPr>
          <p:cNvPr id="2" name="Title 1"/>
          <p:cNvSpPr>
            <a:spLocks noGrp="1"/>
          </p:cNvSpPr>
          <p:nvPr>
            <p:ph type="title"/>
          </p:nvPr>
        </p:nvSpPr>
        <p:spPr>
          <a:xfrm>
            <a:off x="2217452" y="238994"/>
            <a:ext cx="7886700" cy="669726"/>
          </a:xfrm>
        </p:spPr>
        <p:txBody>
          <a:bodyPr>
            <a:normAutofit fontScale="90000"/>
          </a:bodyPr>
          <a:lstStyle/>
          <a:p>
            <a:r>
              <a:rPr lang="en-US" sz="3600" dirty="0"/>
              <a:t>Cognitive Disabilities do not occur in a vacuum.</a:t>
            </a:r>
          </a:p>
        </p:txBody>
      </p:sp>
    </p:spTree>
    <p:extLst>
      <p:ext uri="{BB962C8B-B14F-4D97-AF65-F5344CB8AC3E}">
        <p14:creationId xmlns:p14="http://schemas.microsoft.com/office/powerpoint/2010/main" val="155282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FACC7-06D3-2E4F-8017-54E463DB7EEC}"/>
              </a:ext>
            </a:extLst>
          </p:cNvPr>
          <p:cNvSpPr>
            <a:spLocks noGrp="1"/>
          </p:cNvSpPr>
          <p:nvPr>
            <p:ph idx="1"/>
          </p:nvPr>
        </p:nvSpPr>
        <p:spPr>
          <a:xfrm>
            <a:off x="2423592" y="1266182"/>
            <a:ext cx="8136904" cy="5591819"/>
          </a:xfrm>
        </p:spPr>
        <p:txBody>
          <a:bodyPr anchor="ctr">
            <a:normAutofit/>
          </a:bodyPr>
          <a:lstStyle/>
          <a:p>
            <a:r>
              <a:rPr lang="en-US" sz="2000" b="1" dirty="0"/>
              <a:t>People may change mind </a:t>
            </a:r>
            <a:r>
              <a:rPr lang="en-US" sz="2000" b="1" dirty="0" err="1"/>
              <a:t>en</a:t>
            </a:r>
            <a:r>
              <a:rPr lang="en-US" sz="2000" b="1" dirty="0"/>
              <a:t>-route</a:t>
            </a:r>
          </a:p>
          <a:p>
            <a:pPr lvl="1"/>
            <a:r>
              <a:rPr lang="en-US" sz="2000" dirty="0"/>
              <a:t>Changing trip is cognitively more complicated / complex than </a:t>
            </a:r>
            <a:br>
              <a:rPr lang="en-US" sz="2000" dirty="0"/>
            </a:br>
            <a:r>
              <a:rPr lang="en-US" sz="2000" dirty="0"/>
              <a:t>just going somewhere</a:t>
            </a:r>
          </a:p>
          <a:p>
            <a:pPr>
              <a:spcBef>
                <a:spcPts val="1272"/>
              </a:spcBef>
            </a:pPr>
            <a:r>
              <a:rPr lang="en-US" sz="2000" b="1" dirty="0"/>
              <a:t>People may panic </a:t>
            </a:r>
            <a:r>
              <a:rPr lang="en-US" sz="2000" b="1" dirty="0" err="1"/>
              <a:t>en</a:t>
            </a:r>
            <a:r>
              <a:rPr lang="en-US" sz="2000" b="1" dirty="0"/>
              <a:t>-route </a:t>
            </a:r>
          </a:p>
          <a:p>
            <a:pPr lvl="1"/>
            <a:r>
              <a:rPr lang="en-US" sz="2000" dirty="0"/>
              <a:t>Maybe something happens / changes</a:t>
            </a:r>
          </a:p>
          <a:p>
            <a:pPr lvl="1"/>
            <a:r>
              <a:rPr lang="en-US" sz="2000" dirty="0"/>
              <a:t>May be spontaneous panic</a:t>
            </a:r>
            <a:br>
              <a:rPr lang="en-US" sz="2000" dirty="0"/>
            </a:br>
            <a:endParaRPr lang="en-US" sz="2000" dirty="0"/>
          </a:p>
          <a:p>
            <a:pPr lvl="1"/>
            <a:endParaRPr lang="en-US" sz="2000" dirty="0"/>
          </a:p>
          <a:p>
            <a:pPr marL="0" indent="0">
              <a:buNone/>
            </a:pPr>
            <a:r>
              <a:rPr lang="en-US" sz="2000" b="1" dirty="0"/>
              <a:t>Best solution to </a:t>
            </a:r>
            <a:r>
              <a:rPr lang="en-US" sz="2000" b="1" dirty="0" err="1"/>
              <a:t>en</a:t>
            </a:r>
            <a:r>
              <a:rPr lang="en-US" sz="2000" b="1" dirty="0"/>
              <a:t>-route problems - will most likely involve people</a:t>
            </a:r>
          </a:p>
          <a:p>
            <a:pPr lvl="1"/>
            <a:r>
              <a:rPr lang="en-US" sz="2000" dirty="0"/>
              <a:t>Someone from ride service always available a button press</a:t>
            </a:r>
          </a:p>
          <a:p>
            <a:pPr lvl="2"/>
            <a:r>
              <a:rPr lang="en-US" dirty="0"/>
              <a:t>Including signers</a:t>
            </a:r>
          </a:p>
          <a:p>
            <a:pPr lvl="2"/>
            <a:r>
              <a:rPr lang="en-US" dirty="0"/>
              <a:t>With access to information about person ?</a:t>
            </a:r>
          </a:p>
          <a:p>
            <a:pPr lvl="1"/>
            <a:r>
              <a:rPr lang="en-US" sz="2000" dirty="0"/>
              <a:t>Someone very familiar to person, is always ‘on call’</a:t>
            </a:r>
          </a:p>
          <a:p>
            <a:pPr lvl="2"/>
            <a:r>
              <a:rPr lang="en-US" b="0" dirty="0"/>
              <a:t>Perha</a:t>
            </a:r>
            <a:r>
              <a:rPr lang="en-US" dirty="0"/>
              <a:t>ps invoke “user’s on-call person”  BEFORE release of </a:t>
            </a:r>
            <a:br>
              <a:rPr lang="en-US" dirty="0"/>
            </a:br>
            <a:r>
              <a:rPr lang="en-US" dirty="0"/>
              <a:t>info on person.</a:t>
            </a:r>
            <a:endParaRPr lang="en-US" b="0" dirty="0"/>
          </a:p>
        </p:txBody>
      </p:sp>
      <p:sp>
        <p:nvSpPr>
          <p:cNvPr id="2" name="Title 1">
            <a:extLst>
              <a:ext uri="{FF2B5EF4-FFF2-40B4-BE49-F238E27FC236}">
                <a16:creationId xmlns:a16="http://schemas.microsoft.com/office/drawing/2014/main" id="{AFE59CFD-C04C-274F-8A6F-C5E6B17FF4EB}"/>
              </a:ext>
            </a:extLst>
          </p:cNvPr>
          <p:cNvSpPr>
            <a:spLocks noGrp="1"/>
          </p:cNvSpPr>
          <p:nvPr>
            <p:ph type="title"/>
          </p:nvPr>
        </p:nvSpPr>
        <p:spPr>
          <a:xfrm>
            <a:off x="2217452" y="238994"/>
            <a:ext cx="7886700" cy="669726"/>
          </a:xfrm>
        </p:spPr>
        <p:txBody>
          <a:bodyPr>
            <a:normAutofit/>
          </a:bodyPr>
          <a:lstStyle/>
          <a:p>
            <a:r>
              <a:rPr lang="en-US" sz="3500" dirty="0">
                <a:solidFill>
                  <a:srgbClr val="FFFFFF"/>
                </a:solidFill>
              </a:rPr>
              <a:t> Problems occur </a:t>
            </a:r>
            <a:r>
              <a:rPr lang="en-US" sz="3500" dirty="0" err="1">
                <a:solidFill>
                  <a:srgbClr val="FFFFFF"/>
                </a:solidFill>
              </a:rPr>
              <a:t>en</a:t>
            </a:r>
            <a:r>
              <a:rPr lang="en-US" sz="3500" dirty="0">
                <a:solidFill>
                  <a:srgbClr val="FFFFFF"/>
                </a:solidFill>
              </a:rPr>
              <a:t>-route</a:t>
            </a:r>
          </a:p>
        </p:txBody>
      </p:sp>
    </p:spTree>
    <p:extLst>
      <p:ext uri="{BB962C8B-B14F-4D97-AF65-F5344CB8AC3E}">
        <p14:creationId xmlns:p14="http://schemas.microsoft.com/office/powerpoint/2010/main" val="26822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B4E-5142-D44A-BBAB-62113AEBD765}"/>
              </a:ext>
            </a:extLst>
          </p:cNvPr>
          <p:cNvSpPr>
            <a:spLocks noGrp="1"/>
          </p:cNvSpPr>
          <p:nvPr>
            <p:ph type="title"/>
          </p:nvPr>
        </p:nvSpPr>
        <p:spPr>
          <a:xfrm>
            <a:off x="2351584" y="332656"/>
            <a:ext cx="6552356" cy="508000"/>
          </a:xfrm>
        </p:spPr>
        <p:txBody>
          <a:bodyPr>
            <a:normAutofit fontScale="90000"/>
          </a:bodyPr>
          <a:lstStyle/>
          <a:p>
            <a:r>
              <a:rPr lang="en-US" dirty="0"/>
              <a:t>Interface issues / design spaces</a:t>
            </a:r>
          </a:p>
        </p:txBody>
      </p:sp>
      <p:sp>
        <p:nvSpPr>
          <p:cNvPr id="3" name="Content Placeholder 2">
            <a:extLst>
              <a:ext uri="{FF2B5EF4-FFF2-40B4-BE49-F238E27FC236}">
                <a16:creationId xmlns:a16="http://schemas.microsoft.com/office/drawing/2014/main" id="{6B330233-1344-D441-B156-E20777B68081}"/>
              </a:ext>
            </a:extLst>
          </p:cNvPr>
          <p:cNvSpPr>
            <a:spLocks noGrp="1"/>
          </p:cNvSpPr>
          <p:nvPr>
            <p:ph idx="1"/>
          </p:nvPr>
        </p:nvSpPr>
        <p:spPr>
          <a:xfrm>
            <a:off x="2351584" y="764705"/>
            <a:ext cx="8208912" cy="5832475"/>
          </a:xfrm>
        </p:spPr>
        <p:txBody>
          <a:bodyPr>
            <a:noAutofit/>
          </a:bodyPr>
          <a:lstStyle/>
          <a:p>
            <a:endParaRPr lang="en-US" b="1" dirty="0"/>
          </a:p>
          <a:p>
            <a:pPr marL="0" indent="0">
              <a:buNone/>
            </a:pPr>
            <a:r>
              <a:rPr lang="en-US" sz="2000" b="1" dirty="0"/>
              <a:t>The Designs &amp; interface options </a:t>
            </a:r>
            <a:r>
              <a:rPr lang="en-US" sz="2000" b="1" u="sng" dirty="0"/>
              <a:t>need to cover travelers who:</a:t>
            </a:r>
          </a:p>
          <a:p>
            <a:pPr marL="514350" lvl="1" indent="-225425">
              <a:lnSpc>
                <a:spcPct val="100000"/>
              </a:lnSpc>
              <a:spcBef>
                <a:spcPts val="800"/>
              </a:spcBef>
            </a:pPr>
            <a:r>
              <a:rPr lang="en-US" sz="1900" dirty="0"/>
              <a:t>may have no memory</a:t>
            </a:r>
          </a:p>
          <a:p>
            <a:pPr marL="514350" lvl="1" indent="-225425">
              <a:lnSpc>
                <a:spcPct val="100000"/>
              </a:lnSpc>
              <a:spcBef>
                <a:spcPts val="800"/>
              </a:spcBef>
            </a:pPr>
            <a:r>
              <a:rPr lang="en-US" sz="1900" dirty="0"/>
              <a:t>may be easily confused </a:t>
            </a:r>
          </a:p>
          <a:p>
            <a:pPr marL="514350" lvl="1" indent="-225425">
              <a:lnSpc>
                <a:spcPct val="100000"/>
              </a:lnSpc>
              <a:spcBef>
                <a:spcPts val="800"/>
              </a:spcBef>
            </a:pPr>
            <a:r>
              <a:rPr lang="en-US" sz="1900" dirty="0"/>
              <a:t>may have no ability to give clear instructions</a:t>
            </a:r>
          </a:p>
          <a:p>
            <a:pPr marL="514350" lvl="1" indent="-225425">
              <a:lnSpc>
                <a:spcPct val="100000"/>
              </a:lnSpc>
              <a:spcBef>
                <a:spcPts val="800"/>
              </a:spcBef>
            </a:pPr>
            <a:r>
              <a:rPr lang="en-US" sz="1900" dirty="0"/>
              <a:t>may speak with words or phrases that are only meaningful to themselves</a:t>
            </a:r>
          </a:p>
          <a:p>
            <a:pPr marL="514350" lvl="1" indent="-225425">
              <a:lnSpc>
                <a:spcPct val="100000"/>
              </a:lnSpc>
              <a:spcBef>
                <a:spcPts val="800"/>
              </a:spcBef>
            </a:pPr>
            <a:r>
              <a:rPr lang="en-US" sz="1900" dirty="0"/>
              <a:t>may have no speech – or have foreign or deaf accent that can’t be handled </a:t>
            </a:r>
          </a:p>
          <a:p>
            <a:pPr marL="514350" lvl="1" indent="-225425">
              <a:lnSpc>
                <a:spcPct val="100000"/>
              </a:lnSpc>
              <a:spcBef>
                <a:spcPts val="800"/>
              </a:spcBef>
            </a:pPr>
            <a:r>
              <a:rPr lang="en-US" sz="1900" dirty="0"/>
              <a:t>may not speak English</a:t>
            </a:r>
          </a:p>
          <a:p>
            <a:pPr marL="514350" lvl="1" indent="-225425">
              <a:lnSpc>
                <a:spcPct val="100000"/>
              </a:lnSpc>
              <a:spcBef>
                <a:spcPts val="800"/>
              </a:spcBef>
            </a:pPr>
            <a:r>
              <a:rPr lang="en-US" sz="1900" dirty="0"/>
              <a:t>may (only) use sign language (can vehicle </a:t>
            </a:r>
            <a:r>
              <a:rPr lang="en-US" sz="1900" u="sng" dirty="0"/>
              <a:t>understand</a:t>
            </a:r>
            <a:r>
              <a:rPr lang="en-US" sz="1900" dirty="0"/>
              <a:t> sign language? )</a:t>
            </a:r>
          </a:p>
          <a:p>
            <a:pPr marL="514350" lvl="1" indent="-225425">
              <a:lnSpc>
                <a:spcPct val="100000"/>
              </a:lnSpc>
              <a:spcBef>
                <a:spcPts val="800"/>
              </a:spcBef>
            </a:pPr>
            <a:r>
              <a:rPr lang="en-US" sz="1900" dirty="0"/>
              <a:t>may not be able to “see” that the car has arrived – or assist driver in finding the passenger </a:t>
            </a:r>
          </a:p>
          <a:p>
            <a:pPr marL="514350" lvl="1" indent="-225425">
              <a:lnSpc>
                <a:spcPct val="100000"/>
              </a:lnSpc>
              <a:spcBef>
                <a:spcPts val="800"/>
              </a:spcBef>
            </a:pPr>
            <a:r>
              <a:rPr lang="en-US" sz="1900" dirty="0"/>
              <a:t>may not be familiar with or be able to use “apps” at all</a:t>
            </a:r>
          </a:p>
          <a:p>
            <a:pPr marL="514350" lvl="1" indent="-225425">
              <a:lnSpc>
                <a:spcPct val="100000"/>
              </a:lnSpc>
              <a:spcBef>
                <a:spcPts val="800"/>
              </a:spcBef>
            </a:pPr>
            <a:r>
              <a:rPr lang="en-US" sz="1900" dirty="0"/>
              <a:t>may be hard of hearing and need direct-coupling to audio to hear over noise</a:t>
            </a:r>
          </a:p>
          <a:p>
            <a:pPr marL="514350" lvl="1" indent="-225425">
              <a:lnSpc>
                <a:spcPct val="100000"/>
              </a:lnSpc>
              <a:spcBef>
                <a:spcPts val="800"/>
              </a:spcBef>
            </a:pPr>
            <a:r>
              <a:rPr lang="en-US" sz="1900" dirty="0"/>
              <a:t>may be mixed (multiple people with different needs and abilities)</a:t>
            </a:r>
          </a:p>
        </p:txBody>
      </p:sp>
    </p:spTree>
    <p:extLst>
      <p:ext uri="{BB962C8B-B14F-4D97-AF65-F5344CB8AC3E}">
        <p14:creationId xmlns:p14="http://schemas.microsoft.com/office/powerpoint/2010/main" val="248994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dirty="0"/>
              <a:t>Inclusive Design of Autonomous Vehicles: </a:t>
            </a:r>
            <a:br>
              <a:rPr lang="en-US" sz="4000" dirty="0"/>
            </a:br>
            <a:r>
              <a:rPr lang="en-US" sz="4000" dirty="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dirty="0"/>
              <a:t>Accessibility for Passengers with Sensory and Cognitive Disabilities:  Part 2</a:t>
            </a:r>
          </a:p>
          <a:p>
            <a:r>
              <a:rPr lang="en-US" sz="2400" i="1" kern="1200" dirty="0">
                <a:solidFill>
                  <a:schemeClr val="tx1"/>
                </a:solidFill>
                <a:effectLst/>
              </a:rPr>
              <a:t>Continued</a:t>
            </a:r>
            <a:r>
              <a:rPr lang="en-US" sz="2400" i="1" kern="1200" baseline="0" dirty="0">
                <a:solidFill>
                  <a:schemeClr val="tx1"/>
                </a:solidFill>
                <a:effectLst/>
              </a:rPr>
              <a:t> discussion of r</a:t>
            </a:r>
            <a:r>
              <a:rPr lang="en-US" sz="2400" i="1" dirty="0"/>
              <a:t>ide hailing and on-board communication</a:t>
            </a:r>
            <a:r>
              <a:rPr lang="en-US" sz="2400" baseline="0" dirty="0"/>
              <a:t>.</a:t>
            </a:r>
            <a:endParaRPr lang="en-US" sz="2400" dirty="0"/>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9B4E-5142-D44A-BBAB-62113AEBD765}"/>
              </a:ext>
            </a:extLst>
          </p:cNvPr>
          <p:cNvSpPr>
            <a:spLocks noGrp="1"/>
          </p:cNvSpPr>
          <p:nvPr>
            <p:ph type="title"/>
          </p:nvPr>
        </p:nvSpPr>
        <p:spPr>
          <a:xfrm>
            <a:off x="2351584" y="332656"/>
            <a:ext cx="6552356" cy="508000"/>
          </a:xfrm>
        </p:spPr>
        <p:txBody>
          <a:bodyPr>
            <a:noAutofit/>
          </a:bodyPr>
          <a:lstStyle/>
          <a:p>
            <a:r>
              <a:rPr lang="en-US" sz="3600" dirty="0"/>
              <a:t>Interface strategies / options </a:t>
            </a:r>
          </a:p>
        </p:txBody>
      </p:sp>
      <p:sp>
        <p:nvSpPr>
          <p:cNvPr id="3" name="Content Placeholder 2">
            <a:extLst>
              <a:ext uri="{FF2B5EF4-FFF2-40B4-BE49-F238E27FC236}">
                <a16:creationId xmlns:a16="http://schemas.microsoft.com/office/drawing/2014/main" id="{6B330233-1344-D441-B156-E20777B68081}"/>
              </a:ext>
            </a:extLst>
          </p:cNvPr>
          <p:cNvSpPr>
            <a:spLocks noGrp="1"/>
          </p:cNvSpPr>
          <p:nvPr>
            <p:ph idx="1"/>
          </p:nvPr>
        </p:nvSpPr>
        <p:spPr>
          <a:xfrm>
            <a:off x="2351583" y="1268761"/>
            <a:ext cx="9181447" cy="5661247"/>
          </a:xfrm>
        </p:spPr>
        <p:txBody>
          <a:bodyPr>
            <a:normAutofit lnSpcReduction="10000"/>
          </a:bodyPr>
          <a:lstStyle/>
          <a:p>
            <a:pPr>
              <a:lnSpc>
                <a:spcPct val="110000"/>
              </a:lnSpc>
            </a:pPr>
            <a:r>
              <a:rPr lang="en-US" sz="1600" b="1" dirty="0"/>
              <a:t>Ultra simple interface - </a:t>
            </a:r>
            <a:r>
              <a:rPr lang="en-US" sz="1600" dirty="0"/>
              <a:t>No need for instructions for anyone - obvious</a:t>
            </a:r>
          </a:p>
          <a:p>
            <a:pPr>
              <a:lnSpc>
                <a:spcPct val="110000"/>
              </a:lnSpc>
            </a:pPr>
            <a:r>
              <a:rPr lang="en-US" sz="1600" b="1" dirty="0"/>
              <a:t>Layered interface - </a:t>
            </a:r>
            <a:r>
              <a:rPr lang="en-US" sz="1600" dirty="0"/>
              <a:t>Very simple, limited interface, with more options (complexity) layered behind</a:t>
            </a:r>
          </a:p>
          <a:p>
            <a:pPr marL="238125" indent="-227013">
              <a:lnSpc>
                <a:spcPct val="110000"/>
              </a:lnSpc>
            </a:pPr>
            <a:r>
              <a:rPr lang="en-US" sz="1600" b="1" dirty="0"/>
              <a:t>Not require reading - </a:t>
            </a:r>
            <a:r>
              <a:rPr lang="en-US" sz="1600" dirty="0"/>
              <a:t>Verbal (vocal or visual) </a:t>
            </a:r>
          </a:p>
          <a:p>
            <a:pPr marL="468312" lvl="1" indent="0">
              <a:lnSpc>
                <a:spcPct val="110000"/>
              </a:lnSpc>
              <a:buFontTx/>
              <a:buNone/>
            </a:pPr>
            <a:r>
              <a:rPr lang="en-US" sz="1600" dirty="0"/>
              <a:t>or Non-verbal (pictures, illustrations, maps ) (see also tags)</a:t>
            </a:r>
          </a:p>
          <a:p>
            <a:pPr>
              <a:lnSpc>
                <a:spcPct val="110000"/>
              </a:lnSpc>
            </a:pPr>
            <a:r>
              <a:rPr lang="en-US" sz="1600" b="1" dirty="0"/>
              <a:t>Work with signer language users - </a:t>
            </a:r>
            <a:r>
              <a:rPr lang="en-US" sz="1600" dirty="0"/>
              <a:t>Everything presented in voice, text, and sign</a:t>
            </a:r>
          </a:p>
          <a:p>
            <a:pPr marL="457200" lvl="1" indent="0">
              <a:lnSpc>
                <a:spcPct val="110000"/>
              </a:lnSpc>
              <a:buNone/>
            </a:pPr>
            <a:r>
              <a:rPr lang="en-US" sz="1600" dirty="0"/>
              <a:t>Sign language interpreters for the vehicle on call to allow two-way communication </a:t>
            </a:r>
          </a:p>
          <a:p>
            <a:pPr>
              <a:lnSpc>
                <a:spcPct val="110000"/>
              </a:lnSpc>
            </a:pPr>
            <a:r>
              <a:rPr lang="en-US" sz="1600" b="1" dirty="0"/>
              <a:t>Use Cue and respond - </a:t>
            </a:r>
            <a:r>
              <a:rPr lang="en-US" sz="1600" dirty="0"/>
              <a:t>Question and answer.  Options presented until response.</a:t>
            </a:r>
          </a:p>
          <a:p>
            <a:pPr>
              <a:lnSpc>
                <a:spcPct val="110000"/>
              </a:lnSpc>
            </a:pPr>
            <a:r>
              <a:rPr lang="en-US" sz="1600" b="1" dirty="0"/>
              <a:t>Provide (silence-able or optional) description of features (like bell hop) when you enter vehicle</a:t>
            </a:r>
          </a:p>
          <a:p>
            <a:pPr>
              <a:lnSpc>
                <a:spcPct val="110000"/>
              </a:lnSpc>
            </a:pPr>
            <a:r>
              <a:rPr lang="en-US" sz="1600" b="1" dirty="0"/>
              <a:t>(someday) provide a full-natural-language, sufficiently-intelligent, artificial “driver”</a:t>
            </a:r>
          </a:p>
          <a:p>
            <a:pPr>
              <a:lnSpc>
                <a:spcPct val="110000"/>
              </a:lnSpc>
            </a:pPr>
            <a:r>
              <a:rPr lang="en-US" sz="1600" b="1" dirty="0"/>
              <a:t>A feature for driver that points out passenger in crowded or confusing location       </a:t>
            </a:r>
            <a:br>
              <a:rPr lang="en-US" sz="1600" b="1" dirty="0"/>
            </a:br>
            <a:r>
              <a:rPr lang="en-US" sz="1600" b="1" dirty="0"/>
              <a:t>	- </a:t>
            </a:r>
            <a:r>
              <a:rPr lang="en-US" sz="1600" dirty="0"/>
              <a:t>Visual, auditory, tactile.  Directional or “increasing as you get closer”</a:t>
            </a:r>
          </a:p>
          <a:p>
            <a:pPr>
              <a:lnSpc>
                <a:spcPct val="110000"/>
              </a:lnSpc>
            </a:pPr>
            <a:r>
              <a:rPr lang="en-US" sz="1600" b="1" dirty="0"/>
              <a:t>A feature for passenger to guide them to vehicle – especially if many cars arrive at a location.   </a:t>
            </a:r>
            <a:r>
              <a:rPr lang="en-US" sz="1600" dirty="0"/>
              <a:t>Phone version of this feature for those who can’t use “apps”</a:t>
            </a:r>
          </a:p>
          <a:p>
            <a:pPr>
              <a:lnSpc>
                <a:spcPct val="110000"/>
              </a:lnSpc>
            </a:pPr>
            <a:r>
              <a:rPr lang="en-US" sz="1600" b="1" dirty="0"/>
              <a:t>An interaction TIPS feature – for drivers meeting a person with this disability for 1</a:t>
            </a:r>
            <a:r>
              <a:rPr lang="en-US" sz="1600" b="1" baseline="30000" dirty="0"/>
              <a:t>st</a:t>
            </a:r>
            <a:r>
              <a:rPr lang="en-US" sz="1600" b="1" dirty="0"/>
              <a:t> time</a:t>
            </a:r>
          </a:p>
          <a:p>
            <a:pPr>
              <a:lnSpc>
                <a:spcPct val="110000"/>
              </a:lnSpc>
            </a:pPr>
            <a:r>
              <a:rPr lang="en-US" sz="1600" b="1" dirty="0"/>
              <a:t>A trained-human-in-the-loop option – that is instantly invokable in problem situations</a:t>
            </a:r>
          </a:p>
          <a:p>
            <a:pPr>
              <a:lnSpc>
                <a:spcPct val="110000"/>
              </a:lnSpc>
            </a:pPr>
            <a:r>
              <a:rPr lang="en-US" sz="1600" b="1" dirty="0"/>
              <a:t>Trip Tags</a:t>
            </a:r>
            <a:endParaRPr lang="en-US" sz="1600" dirty="0"/>
          </a:p>
        </p:txBody>
      </p:sp>
    </p:spTree>
    <p:extLst>
      <p:ext uri="{BB962C8B-B14F-4D97-AF65-F5344CB8AC3E}">
        <p14:creationId xmlns:p14="http://schemas.microsoft.com/office/powerpoint/2010/main" val="61444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4861-2480-6244-A8D1-D11FF1B6BECD}"/>
              </a:ext>
            </a:extLst>
          </p:cNvPr>
          <p:cNvSpPr>
            <a:spLocks noGrp="1"/>
          </p:cNvSpPr>
          <p:nvPr>
            <p:ph type="title"/>
          </p:nvPr>
        </p:nvSpPr>
        <p:spPr>
          <a:xfrm>
            <a:off x="2279576" y="238994"/>
            <a:ext cx="7886700" cy="669726"/>
          </a:xfrm>
        </p:spPr>
        <p:txBody>
          <a:bodyPr>
            <a:normAutofit/>
          </a:bodyPr>
          <a:lstStyle/>
          <a:p>
            <a:r>
              <a:rPr lang="en-US" sz="3600" dirty="0"/>
              <a:t>Trip Tags</a:t>
            </a:r>
          </a:p>
        </p:txBody>
      </p:sp>
      <p:sp>
        <p:nvSpPr>
          <p:cNvPr id="3" name="Content Placeholder 2">
            <a:extLst>
              <a:ext uri="{FF2B5EF4-FFF2-40B4-BE49-F238E27FC236}">
                <a16:creationId xmlns:a16="http://schemas.microsoft.com/office/drawing/2014/main" id="{DF170427-5E64-904E-BA12-A6BCC67E9411}"/>
              </a:ext>
            </a:extLst>
          </p:cNvPr>
          <p:cNvSpPr>
            <a:spLocks noGrp="1"/>
          </p:cNvSpPr>
          <p:nvPr>
            <p:ph idx="1"/>
          </p:nvPr>
        </p:nvSpPr>
        <p:spPr>
          <a:xfrm>
            <a:off x="2423592" y="1268761"/>
            <a:ext cx="8136904" cy="5760467"/>
          </a:xfrm>
        </p:spPr>
        <p:txBody>
          <a:bodyPr>
            <a:normAutofit/>
          </a:bodyPr>
          <a:lstStyle/>
          <a:p>
            <a:r>
              <a:rPr lang="en-US" sz="2000" b="1" dirty="0"/>
              <a:t>Vehicle takes instructions from a Tag </a:t>
            </a:r>
          </a:p>
          <a:p>
            <a:pPr lvl="1"/>
            <a:r>
              <a:rPr lang="en-US" sz="1800" dirty="0"/>
              <a:t>Tag presented by traveler -  or person sending</a:t>
            </a:r>
          </a:p>
          <a:p>
            <a:pPr lvl="1"/>
            <a:r>
              <a:rPr lang="en-US" sz="1800" dirty="0"/>
              <a:t>Physical token -  or Electronic Device  (e.g. phone)</a:t>
            </a:r>
          </a:p>
          <a:p>
            <a:pPr>
              <a:spcBef>
                <a:spcPts val="1680"/>
              </a:spcBef>
            </a:pPr>
            <a:r>
              <a:rPr lang="en-US" sz="2000" b="1" dirty="0"/>
              <a:t>Possible tag instructions (in addition to destination) might include</a:t>
            </a:r>
          </a:p>
          <a:p>
            <a:pPr lvl="1"/>
            <a:r>
              <a:rPr lang="en-US" sz="1800" dirty="0"/>
              <a:t>Option – Automatically send progress texts to sender or destination</a:t>
            </a:r>
          </a:p>
          <a:p>
            <a:pPr lvl="1"/>
            <a:r>
              <a:rPr lang="en-US" sz="1800" dirty="0"/>
              <a:t>Option – Traveler not able to change destination after starting</a:t>
            </a:r>
          </a:p>
          <a:p>
            <a:pPr lvl="1"/>
            <a:r>
              <a:rPr lang="en-US" sz="1800" dirty="0"/>
              <a:t>Option – Traveler is tagged as protected passenger</a:t>
            </a:r>
          </a:p>
          <a:p>
            <a:pPr lvl="1"/>
            <a:r>
              <a:rPr lang="en-US" sz="1800" dirty="0"/>
              <a:t>Option – Visual/auditory monitoring </a:t>
            </a:r>
            <a:r>
              <a:rPr lang="en-US" sz="1800" dirty="0" err="1"/>
              <a:t>en</a:t>
            </a:r>
            <a:r>
              <a:rPr lang="en-US" sz="1800" dirty="0"/>
              <a:t>-route (of driver – of passenger)</a:t>
            </a:r>
          </a:p>
          <a:p>
            <a:pPr lvl="1"/>
            <a:r>
              <a:rPr lang="en-US" sz="1800" dirty="0"/>
              <a:t>Option – Doors locked until tagged with special tag at destination.</a:t>
            </a:r>
          </a:p>
          <a:p>
            <a:pPr lvl="2"/>
            <a:r>
              <a:rPr lang="en-US" sz="1600" dirty="0"/>
              <a:t>(variation on package deliver – but with extra considerations)</a:t>
            </a:r>
          </a:p>
          <a:p>
            <a:pPr lvl="2"/>
            <a:r>
              <a:rPr lang="en-US" sz="1600" dirty="0"/>
              <a:t>Tricky – need secure overrides (Central?, Sender? First responder? In emergency?)</a:t>
            </a:r>
            <a:endParaRPr lang="en-US" sz="1800" dirty="0"/>
          </a:p>
          <a:p>
            <a:pPr>
              <a:spcBef>
                <a:spcPts val="1680"/>
              </a:spcBef>
            </a:pPr>
            <a:r>
              <a:rPr lang="en-US" sz="2000" b="1" dirty="0"/>
              <a:t>Tricky to implement </a:t>
            </a:r>
          </a:p>
          <a:p>
            <a:pPr lvl="1"/>
            <a:r>
              <a:rPr lang="en-US" sz="1600" dirty="0"/>
              <a:t>The vehicle is delivering people – not packages </a:t>
            </a:r>
          </a:p>
          <a:p>
            <a:pPr lvl="1"/>
            <a:r>
              <a:rPr lang="en-US" sz="1600" dirty="0"/>
              <a:t>ABUSE POTENTIAL here as well</a:t>
            </a:r>
          </a:p>
          <a:p>
            <a:pPr lvl="2"/>
            <a:r>
              <a:rPr lang="en-US" sz="1600" dirty="0"/>
              <a:t>(e.g. You get in and someone walks up and tags you to a location with doors locked and you locked out – kidnapping you.)</a:t>
            </a:r>
          </a:p>
        </p:txBody>
      </p:sp>
    </p:spTree>
    <p:extLst>
      <p:ext uri="{BB962C8B-B14F-4D97-AF65-F5344CB8AC3E}">
        <p14:creationId xmlns:p14="http://schemas.microsoft.com/office/powerpoint/2010/main" val="327232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8D64-7517-6248-9ADF-9AF9B9693193}"/>
              </a:ext>
            </a:extLst>
          </p:cNvPr>
          <p:cNvSpPr>
            <a:spLocks noGrp="1"/>
          </p:cNvSpPr>
          <p:nvPr>
            <p:ph type="title"/>
          </p:nvPr>
        </p:nvSpPr>
        <p:spPr>
          <a:xfrm>
            <a:off x="2279576" y="374894"/>
            <a:ext cx="7445218" cy="461818"/>
          </a:xfrm>
        </p:spPr>
        <p:txBody>
          <a:bodyPr>
            <a:normAutofit fontScale="90000"/>
          </a:bodyPr>
          <a:lstStyle/>
          <a:p>
            <a:r>
              <a:rPr lang="en-US" dirty="0"/>
              <a:t>Huge privacy and data abuse potential</a:t>
            </a:r>
          </a:p>
        </p:txBody>
      </p:sp>
      <p:sp>
        <p:nvSpPr>
          <p:cNvPr id="3" name="Content Placeholder 2">
            <a:extLst>
              <a:ext uri="{FF2B5EF4-FFF2-40B4-BE49-F238E27FC236}">
                <a16:creationId xmlns:a16="http://schemas.microsoft.com/office/drawing/2014/main" id="{D3C39BAB-C005-A743-A04D-4DAA62F04020}"/>
              </a:ext>
            </a:extLst>
          </p:cNvPr>
          <p:cNvSpPr>
            <a:spLocks noGrp="1"/>
          </p:cNvSpPr>
          <p:nvPr>
            <p:ph idx="1"/>
          </p:nvPr>
        </p:nvSpPr>
        <p:spPr>
          <a:xfrm>
            <a:off x="2495601" y="1268761"/>
            <a:ext cx="8064599" cy="5832475"/>
          </a:xfrm>
        </p:spPr>
        <p:txBody>
          <a:bodyPr>
            <a:normAutofit/>
          </a:bodyPr>
          <a:lstStyle/>
          <a:p>
            <a:r>
              <a:rPr lang="en-US" sz="2000" b="1" dirty="0"/>
              <a:t>Any data collected about users with special accommodations – can </a:t>
            </a:r>
            <a:br>
              <a:rPr lang="en-US" sz="2000" b="1" dirty="0"/>
            </a:br>
            <a:r>
              <a:rPr lang="en-US" sz="2000" b="1" dirty="0"/>
              <a:t>be used in many ways to the detriment of the traveler</a:t>
            </a:r>
          </a:p>
          <a:p>
            <a:pPr lvl="1">
              <a:spcBef>
                <a:spcPts val="1080"/>
              </a:spcBef>
            </a:pPr>
            <a:r>
              <a:rPr lang="en-US" sz="1800" dirty="0"/>
              <a:t>Used to discriminate </a:t>
            </a:r>
          </a:p>
          <a:p>
            <a:pPr lvl="2"/>
            <a:r>
              <a:rPr lang="en-US" sz="1800" dirty="0"/>
              <a:t>Employment</a:t>
            </a:r>
          </a:p>
          <a:p>
            <a:pPr lvl="2"/>
            <a:r>
              <a:rPr lang="en-US" sz="1800" dirty="0"/>
              <a:t>Housing </a:t>
            </a:r>
          </a:p>
          <a:p>
            <a:pPr lvl="2"/>
            <a:r>
              <a:rPr lang="en-US" sz="1800" dirty="0"/>
              <a:t>Travel   </a:t>
            </a:r>
          </a:p>
          <a:p>
            <a:pPr lvl="2"/>
            <a:r>
              <a:rPr lang="en-US" sz="1800" dirty="0"/>
              <a:t>Anyone wanting to avoid risk</a:t>
            </a:r>
          </a:p>
          <a:p>
            <a:pPr lvl="1">
              <a:spcBef>
                <a:spcPts val="1080"/>
              </a:spcBef>
            </a:pPr>
            <a:r>
              <a:rPr lang="en-US" sz="1800" dirty="0"/>
              <a:t>Used to target them</a:t>
            </a:r>
          </a:p>
          <a:p>
            <a:pPr lvl="2"/>
            <a:r>
              <a:rPr lang="en-US" sz="1800" dirty="0"/>
              <a:t>Easier to confuse – deceive  (e.g. for selling things to them)</a:t>
            </a:r>
          </a:p>
          <a:p>
            <a:pPr lvl="2"/>
            <a:r>
              <a:rPr lang="en-US" sz="1800" dirty="0"/>
              <a:t>Easier to attack</a:t>
            </a:r>
          </a:p>
          <a:p>
            <a:pPr lvl="1">
              <a:spcBef>
                <a:spcPts val="1080"/>
              </a:spcBef>
            </a:pPr>
            <a:r>
              <a:rPr lang="en-US" sz="1800" dirty="0"/>
              <a:t>and more…</a:t>
            </a:r>
          </a:p>
          <a:p>
            <a:pPr marL="342900" lvl="1" indent="-342900">
              <a:spcBef>
                <a:spcPts val="2280"/>
              </a:spcBef>
            </a:pPr>
            <a:r>
              <a:rPr lang="en-US" sz="2000" b="1" dirty="0"/>
              <a:t>Solution?</a:t>
            </a:r>
          </a:p>
          <a:p>
            <a:pPr lvl="1"/>
            <a:r>
              <a:rPr lang="en-US" sz="1800" dirty="0"/>
              <a:t>Really tough issue</a:t>
            </a:r>
          </a:p>
          <a:p>
            <a:pPr lvl="1"/>
            <a:r>
              <a:rPr lang="en-US" sz="1800" dirty="0"/>
              <a:t>Perhaps – all data and us of data on user’s abilities is overseen by </a:t>
            </a:r>
            <a:r>
              <a:rPr lang="en-US" sz="1800" i="1" dirty="0"/>
              <a:t>external</a:t>
            </a:r>
            <a:r>
              <a:rPr lang="en-US" sz="1800" dirty="0"/>
              <a:t> Privacy and Data Ethics Council. </a:t>
            </a:r>
          </a:p>
        </p:txBody>
      </p:sp>
    </p:spTree>
    <p:extLst>
      <p:ext uri="{BB962C8B-B14F-4D97-AF65-F5344CB8AC3E}">
        <p14:creationId xmlns:p14="http://schemas.microsoft.com/office/powerpoint/2010/main" val="255770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CD332D60-77D6-3940-8072-97F50E81EC70}"/>
              </a:ext>
            </a:extLst>
          </p:cNvPr>
          <p:cNvSpPr>
            <a:spLocks noGrp="1"/>
          </p:cNvSpPr>
          <p:nvPr>
            <p:ph type="title"/>
          </p:nvPr>
        </p:nvSpPr>
        <p:spPr>
          <a:xfrm>
            <a:off x="2675322" y="1776747"/>
            <a:ext cx="3848096" cy="1461778"/>
          </a:xfrm>
        </p:spPr>
        <p:txBody>
          <a:bodyPr vert="horz" lIns="91440" tIns="45720" rIns="91440" bIns="45720" rtlCol="0" anchor="ctr">
            <a:normAutofit/>
          </a:bodyPr>
          <a:lstStyle/>
          <a:p>
            <a:r>
              <a:rPr lang="en-US" sz="3500" dirty="0">
                <a:solidFill>
                  <a:schemeClr val="tx1"/>
                </a:solidFill>
              </a:rPr>
              <a:t>Thank You </a:t>
            </a:r>
          </a:p>
        </p:txBody>
      </p:sp>
      <p:sp>
        <p:nvSpPr>
          <p:cNvPr id="8" name="TextBox 7">
            <a:extLst>
              <a:ext uri="{FF2B5EF4-FFF2-40B4-BE49-F238E27FC236}">
                <a16:creationId xmlns:a16="http://schemas.microsoft.com/office/drawing/2014/main" id="{C42DB1AA-FADF-E04D-83E0-CEA481B30F53}"/>
              </a:ext>
            </a:extLst>
          </p:cNvPr>
          <p:cNvSpPr txBox="1"/>
          <p:nvPr/>
        </p:nvSpPr>
        <p:spPr>
          <a:xfrm>
            <a:off x="2238647" y="5301208"/>
            <a:ext cx="4721449" cy="1325682"/>
          </a:xfrm>
          <a:prstGeom prst="rect">
            <a:avLst/>
          </a:prstGeom>
        </p:spPr>
        <p:txBody>
          <a:bodyPr vert="horz" lIns="91440" tIns="45720" rIns="91440" bIns="45720" rtlCol="0">
            <a:normAutofit/>
          </a:bodyPr>
          <a:lstStyle/>
          <a:p>
            <a:pPr>
              <a:lnSpc>
                <a:spcPct val="90000"/>
              </a:lnSpc>
              <a:spcAft>
                <a:spcPts val="600"/>
              </a:spcAft>
            </a:pPr>
            <a:r>
              <a:rPr lang="en-US" sz="1600" dirty="0">
                <a:solidFill>
                  <a:prstClr val="black"/>
                </a:solidFill>
                <a:latin typeface="Calibri" panose="020F0502020204030204"/>
              </a:rPr>
              <a:t>This work was funded in part by grant #90REGE0008 from the National Institute on Disability, Independent Living, and Rehabilitation Research (NIDILRR) of the Administration for Community Living (ACL), Dept of Health and Human Services (HHS)</a:t>
            </a:r>
          </a:p>
          <a:p>
            <a:pPr indent="-228600">
              <a:lnSpc>
                <a:spcPct val="90000"/>
              </a:lnSpc>
              <a:spcAft>
                <a:spcPts val="600"/>
              </a:spcAft>
              <a:buFont typeface="Arial" panose="020B0604020202020204" pitchFamily="34" charset="0"/>
              <a:buChar char="•"/>
            </a:pPr>
            <a:endParaRPr lang="en-US" sz="1600" dirty="0">
              <a:solidFill>
                <a:prstClr val="black"/>
              </a:solidFill>
              <a:latin typeface="Calibri" panose="020F0502020204030204"/>
            </a:endParaRPr>
          </a:p>
        </p:txBody>
      </p:sp>
      <p:sp>
        <p:nvSpPr>
          <p:cNvPr id="70" name="Freeform: Shape 5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6778" y="851519"/>
            <a:ext cx="4638605"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Calibri" panose="020F0502020204030204"/>
            </a:endParaRPr>
          </a:p>
        </p:txBody>
      </p:sp>
      <p:pic>
        <p:nvPicPr>
          <p:cNvPr id="7" name="Graphic 6" descr="Smiling Face with No Fill">
            <a:extLst>
              <a:ext uri="{FF2B5EF4-FFF2-40B4-BE49-F238E27FC236}">
                <a16:creationId xmlns:a16="http://schemas.microsoft.com/office/drawing/2014/main" id="{00015C9B-6A64-4CB4-8682-CFBCEDD60F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7" y="2507636"/>
            <a:ext cx="2413000" cy="2413000"/>
          </a:xfrm>
          <a:prstGeom prst="rect">
            <a:avLst/>
          </a:prstGeom>
        </p:spPr>
      </p:pic>
    </p:spTree>
    <p:extLst>
      <p:ext uri="{BB962C8B-B14F-4D97-AF65-F5344CB8AC3E}">
        <p14:creationId xmlns:p14="http://schemas.microsoft.com/office/powerpoint/2010/main" val="2125584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Darryl Cooper</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FCC</a:t>
            </a:r>
            <a:br>
              <a:rPr lang="en-US" sz="3600" dirty="0"/>
            </a:br>
            <a:r>
              <a:rPr lang="en-US" sz="3600" dirty="0"/>
              <a:t>Disability Rights Office</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Darryl Cooper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735" y="10"/>
            <a:ext cx="6879026"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0405919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508CEF-9070-4F6F-8917-1DB0EFDF0025}"/>
              </a:ext>
            </a:extLst>
          </p:cNvPr>
          <p:cNvSpPr>
            <a:spLocks noGrp="1"/>
          </p:cNvSpPr>
          <p:nvPr>
            <p:ph type="ctrTitle"/>
          </p:nvPr>
        </p:nvSpPr>
        <p:spPr>
          <a:xfrm>
            <a:off x="1094095" y="753088"/>
            <a:ext cx="5238466" cy="3931207"/>
          </a:xfrm>
        </p:spPr>
        <p:txBody>
          <a:bodyPr anchor="b">
            <a:normAutofit/>
          </a:bodyPr>
          <a:lstStyle/>
          <a:p>
            <a:pPr algn="l"/>
            <a:r>
              <a:rPr lang="en-US" sz="3600" b="1" dirty="0">
                <a:latin typeface="+mn-lt"/>
                <a:cs typeface="Calibri" panose="020F0502020204030204" pitchFamily="34" charset="0"/>
              </a:rPr>
              <a:t>Inclusive Design of Autonomous Vehicles </a:t>
            </a:r>
            <a:br>
              <a:rPr lang="en-US" sz="3600" b="1" dirty="0">
                <a:latin typeface="+mn-lt"/>
                <a:cs typeface="Calibri" panose="020F0502020204030204" pitchFamily="34" charset="0"/>
              </a:rPr>
            </a:br>
            <a:br>
              <a:rPr lang="en-US" sz="3600" b="1" dirty="0">
                <a:latin typeface="+mn-lt"/>
                <a:cs typeface="Calibri" panose="020F0502020204030204" pitchFamily="34" charset="0"/>
              </a:rPr>
            </a:br>
            <a:r>
              <a:rPr lang="en-US" sz="3600" b="1" i="1" dirty="0">
                <a:solidFill>
                  <a:srgbClr val="1B1B1B"/>
                </a:solidFill>
                <a:effectLst/>
                <a:latin typeface="+mn-lt"/>
              </a:rPr>
              <a:t>Passengers with Sensory and Cognitive Disabilities</a:t>
            </a:r>
            <a:br>
              <a:rPr lang="en-US" b="1" i="0" dirty="0">
                <a:solidFill>
                  <a:srgbClr val="1B1B1B"/>
                </a:solidFill>
                <a:effectLst/>
                <a:latin typeface="Merriweather Web"/>
              </a:rPr>
            </a:br>
            <a:endParaRPr lang="en-US"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C5D40FB-38C2-4CCA-B8FA-461102C8C9FA}"/>
              </a:ext>
            </a:extLst>
          </p:cNvPr>
          <p:cNvSpPr>
            <a:spLocks noGrp="1"/>
          </p:cNvSpPr>
          <p:nvPr>
            <p:ph type="subTitle" idx="1"/>
          </p:nvPr>
        </p:nvSpPr>
        <p:spPr>
          <a:xfrm>
            <a:off x="1094096" y="4981074"/>
            <a:ext cx="4015315" cy="866273"/>
          </a:xfrm>
        </p:spPr>
        <p:txBody>
          <a:bodyPr anchor="t">
            <a:normAutofit/>
          </a:bodyPr>
          <a:lstStyle/>
          <a:p>
            <a:pPr algn="l"/>
            <a:r>
              <a:rPr lang="en-US" sz="2200" dirty="0"/>
              <a:t>Darryl Cooper, Attorney Advisor, Disability Rights Office</a:t>
            </a: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This is the official seal for the Federal Communications Commission.">
            <a:extLst>
              <a:ext uri="{FF2B5EF4-FFF2-40B4-BE49-F238E27FC236}">
                <a16:creationId xmlns:a16="http://schemas.microsoft.com/office/drawing/2014/main" id="{8854CB36-9D8F-485F-AFF9-D94CBE972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939613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972A31-A723-4202-91F5-EDF8A213C3F7}"/>
              </a:ext>
            </a:extLst>
          </p:cNvPr>
          <p:cNvSpPr>
            <a:spLocks noGrp="1"/>
          </p:cNvSpPr>
          <p:nvPr>
            <p:ph type="title"/>
          </p:nvPr>
        </p:nvSpPr>
        <p:spPr>
          <a:xfrm>
            <a:off x="635000" y="640823"/>
            <a:ext cx="3418659" cy="5583148"/>
          </a:xfrm>
        </p:spPr>
        <p:txBody>
          <a:bodyPr anchor="ctr">
            <a:normAutofit/>
          </a:bodyPr>
          <a:lstStyle/>
          <a:p>
            <a:r>
              <a:rPr lang="en-US" sz="2600" b="1" dirty="0">
                <a:latin typeface="Calibri" panose="020F0502020204030204" pitchFamily="34" charset="0"/>
                <a:cs typeface="Calibri" panose="020F0502020204030204" pitchFamily="34" charset="0"/>
              </a:rPr>
              <a:t>What Are Communications?</a:t>
            </a:r>
          </a:p>
        </p:txBody>
      </p:sp>
      <p:sp>
        <p:nvSpPr>
          <p:cNvPr id="3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4" name="Content Placeholder 4" descr="Hallmarks of Communications, Telecommunications Services and Equipment, Advanced Communications Services and Equipment">
            <a:extLst>
              <a:ext uri="{FF2B5EF4-FFF2-40B4-BE49-F238E27FC236}">
                <a16:creationId xmlns:a16="http://schemas.microsoft.com/office/drawing/2014/main" id="{60E3B0B5-1558-4473-91F9-639A0395E78F}"/>
              </a:ext>
            </a:extLst>
          </p:cNvPr>
          <p:cNvGraphicFramePr>
            <a:graphicFrameLocks noGrp="1"/>
          </p:cNvGraphicFramePr>
          <p:nvPr>
            <p:ph idx="1"/>
            <p:extLst>
              <p:ext uri="{D42A27DB-BD31-4B8C-83A1-F6EECF244321}">
                <p14:modId xmlns:p14="http://schemas.microsoft.com/office/powerpoint/2010/main" val="182131850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411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972A31-A723-4202-91F5-EDF8A213C3F7}"/>
              </a:ext>
            </a:extLst>
          </p:cNvPr>
          <p:cNvSpPr>
            <a:spLocks noGrp="1"/>
          </p:cNvSpPr>
          <p:nvPr>
            <p:ph type="title"/>
          </p:nvPr>
        </p:nvSpPr>
        <p:spPr>
          <a:xfrm>
            <a:off x="838199" y="320040"/>
            <a:ext cx="3621193" cy="5574083"/>
          </a:xfrm>
        </p:spPr>
        <p:txBody>
          <a:bodyPr>
            <a:normAutofit/>
          </a:bodyPr>
          <a:lstStyle/>
          <a:p>
            <a:pPr algn="r"/>
            <a:r>
              <a:rPr lang="en-US" sz="3100" b="1" dirty="0">
                <a:latin typeface="Calibri" panose="020F0502020204030204" pitchFamily="34" charset="0"/>
                <a:cs typeface="Calibri" panose="020F0502020204030204" pitchFamily="34" charset="0"/>
              </a:rPr>
              <a:t>In-Car Entertainment</a:t>
            </a:r>
          </a:p>
        </p:txBody>
      </p:sp>
      <p:cxnSp>
        <p:nvCxnSpPr>
          <p:cNvPr id="2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108DC42-2AD7-4DBE-97DB-72716D55D176}"/>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spcBef>
                <a:spcPts val="300"/>
              </a:spcBef>
              <a:spcAft>
                <a:spcPts val="600"/>
              </a:spcAft>
              <a:buNone/>
            </a:pPr>
            <a:r>
              <a:rPr lang="en-US" sz="1600" dirty="0"/>
              <a:t>Closed Captioning for Video Programming</a:t>
            </a:r>
          </a:p>
          <a:p>
            <a:pPr marL="0" indent="0">
              <a:spcBef>
                <a:spcPts val="300"/>
              </a:spcBef>
              <a:spcAft>
                <a:spcPts val="600"/>
              </a:spcAft>
              <a:buNone/>
            </a:pPr>
            <a:r>
              <a:rPr lang="en-US" sz="1600" dirty="0"/>
              <a:t>Audio Description </a:t>
            </a:r>
          </a:p>
          <a:p>
            <a:pPr marL="0" indent="0">
              <a:spcBef>
                <a:spcPts val="300"/>
              </a:spcBef>
              <a:spcAft>
                <a:spcPts val="600"/>
              </a:spcAft>
              <a:buNone/>
            </a:pPr>
            <a:r>
              <a:rPr lang="en-US" sz="1600" dirty="0"/>
              <a:t>Emergency Information</a:t>
            </a:r>
          </a:p>
          <a:p>
            <a:pPr marL="0" indent="0">
              <a:spcBef>
                <a:spcPts val="300"/>
              </a:spcBef>
              <a:spcAft>
                <a:spcPts val="600"/>
              </a:spcAft>
              <a:buNone/>
            </a:pPr>
            <a:r>
              <a:rPr lang="en-US" sz="1600" dirty="0"/>
              <a:t>User Interfaces, Devices, and Program Guides </a:t>
            </a:r>
          </a:p>
        </p:txBody>
      </p:sp>
    </p:spTree>
    <p:extLst>
      <p:ext uri="{BB962C8B-B14F-4D97-AF65-F5344CB8AC3E}">
        <p14:creationId xmlns:p14="http://schemas.microsoft.com/office/powerpoint/2010/main" val="141756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972A31-A723-4202-91F5-EDF8A213C3F7}"/>
              </a:ext>
            </a:extLst>
          </p:cNvPr>
          <p:cNvSpPr>
            <a:spLocks noGrp="1"/>
          </p:cNvSpPr>
          <p:nvPr>
            <p:ph type="title"/>
          </p:nvPr>
        </p:nvSpPr>
        <p:spPr>
          <a:xfrm>
            <a:off x="838199" y="320040"/>
            <a:ext cx="3621193" cy="5574083"/>
          </a:xfrm>
        </p:spPr>
        <p:txBody>
          <a:bodyPr>
            <a:normAutofit/>
          </a:bodyPr>
          <a:lstStyle/>
          <a:p>
            <a:pPr algn="r"/>
            <a:r>
              <a:rPr lang="en-US" sz="3100" b="1" dirty="0">
                <a:latin typeface="Calibri" panose="020F0502020204030204" pitchFamily="34" charset="0"/>
                <a:cs typeface="Calibri" panose="020F0502020204030204" pitchFamily="34" charset="0"/>
              </a:rPr>
              <a:t>FCC Accessibility Resources</a:t>
            </a:r>
          </a:p>
        </p:txBody>
      </p:sp>
      <p:cxnSp>
        <p:nvCxnSpPr>
          <p:cNvPr id="2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108DC42-2AD7-4DBE-97DB-72716D55D176}"/>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buNone/>
            </a:pPr>
            <a:r>
              <a:rPr lang="en-US" sz="1600" dirty="0"/>
              <a:t>Subscribe to </a:t>
            </a:r>
            <a:r>
              <a:rPr lang="en-US" sz="1600" dirty="0">
                <a:hlinkClick r:id="rId3"/>
              </a:rPr>
              <a:t>AccessInfo@fcc.gov</a:t>
            </a:r>
            <a:r>
              <a:rPr lang="en-US" sz="1600" dirty="0"/>
              <a:t>  </a:t>
            </a:r>
          </a:p>
          <a:p>
            <a:pPr marL="0" indent="0">
              <a:buNone/>
            </a:pPr>
            <a:r>
              <a:rPr lang="en-US" sz="1600" dirty="0"/>
              <a:t>Visit FCC Disability Rights Office webpage:  </a:t>
            </a:r>
            <a:r>
              <a:rPr lang="en-US" sz="1600" dirty="0">
                <a:hlinkClick r:id="rId4"/>
              </a:rPr>
              <a:t>www.fcc.gov/accessibility</a:t>
            </a:r>
            <a:r>
              <a:rPr lang="en-US" sz="1600" dirty="0"/>
              <a:t> </a:t>
            </a:r>
          </a:p>
          <a:p>
            <a:pPr marL="0" indent="0">
              <a:buNone/>
            </a:pPr>
            <a:r>
              <a:rPr lang="en-US" sz="1600" dirty="0">
                <a:hlinkClick r:id="rId5"/>
              </a:rPr>
              <a:t>DRO@fcc.gov</a:t>
            </a:r>
            <a:r>
              <a:rPr lang="en-US" sz="1600" dirty="0"/>
              <a:t>, 844-432-2275 (videophone), 202-418-2517 (voice) </a:t>
            </a:r>
          </a:p>
          <a:p>
            <a:pPr marL="0" indent="0">
              <a:buNone/>
            </a:pPr>
            <a:endParaRPr lang="en-US" sz="1600" dirty="0">
              <a:cs typeface="Calibri"/>
            </a:endParaRPr>
          </a:p>
        </p:txBody>
      </p:sp>
    </p:spTree>
    <p:extLst>
      <p:ext uri="{BB962C8B-B14F-4D97-AF65-F5344CB8AC3E}">
        <p14:creationId xmlns:p14="http://schemas.microsoft.com/office/powerpoint/2010/main" val="672224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Ted Guild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World Wide Web Consortium (W3C)</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Ted Guild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6858000" cy="685800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29</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00578107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dirty="0"/>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4294967295"/>
          </p:nvPr>
        </p:nvSpPr>
        <p:spPr>
          <a:xfrm>
            <a:off x="4264025" y="457200"/>
            <a:ext cx="7651750" cy="5899150"/>
          </a:xfrm>
        </p:spPr>
        <p:txBody>
          <a:bodyPr anchor="ctr">
            <a:normAutofit/>
          </a:bodyPr>
          <a:lstStyle/>
          <a:p>
            <a:r>
              <a:rPr lang="en-US" sz="3000" kern="1200" dirty="0">
                <a:effectLst/>
                <a:latin typeface="+mn-lt"/>
                <a:ea typeface="+mn-ea"/>
                <a:cs typeface="+mn-cs"/>
              </a:rPr>
              <a:t>Dr. Aaron Steinfeld</a:t>
            </a:r>
            <a:r>
              <a:rPr lang="en-US" sz="3000" dirty="0"/>
              <a:t>, </a:t>
            </a:r>
            <a:r>
              <a:rPr lang="en-US" sz="3000" kern="1200" dirty="0">
                <a:effectLst/>
                <a:latin typeface="+mn-lt"/>
                <a:ea typeface="+mn-ea"/>
                <a:cs typeface="+mn-cs"/>
              </a:rPr>
              <a:t>Carnegie Mellon University</a:t>
            </a:r>
            <a:endParaRPr lang="en-US" sz="3000" kern="1200" dirty="0">
              <a:effectLst/>
              <a:latin typeface="+mn-lt"/>
              <a:cs typeface="Calibri"/>
            </a:endParaRPr>
          </a:p>
          <a:p>
            <a:pPr>
              <a:defRPr/>
            </a:pPr>
            <a:r>
              <a:rPr lang="en-US" sz="3000" kern="1200" dirty="0">
                <a:effectLst/>
                <a:latin typeface="+mn-lt"/>
                <a:ea typeface="+mn-ea"/>
                <a:cs typeface="+mn-cs"/>
              </a:rPr>
              <a:t>Dr. Gregg Vanderheiden</a:t>
            </a:r>
            <a:r>
              <a:rPr lang="en-US" sz="3000" dirty="0"/>
              <a:t>, </a:t>
            </a:r>
            <a:r>
              <a:rPr lang="en-US" sz="3000" kern="1200" dirty="0">
                <a:effectLst/>
                <a:latin typeface="+mn-lt"/>
                <a:ea typeface="+mn-ea"/>
                <a:cs typeface="+mn-cs"/>
              </a:rPr>
              <a:t>University of Maryland, Trace</a:t>
            </a:r>
            <a:r>
              <a:rPr lang="en-US" sz="3000" kern="1200" baseline="0" dirty="0">
                <a:effectLst/>
                <a:latin typeface="+mn-lt"/>
                <a:ea typeface="+mn-ea"/>
                <a:cs typeface="+mn-cs"/>
              </a:rPr>
              <a:t> Center</a:t>
            </a:r>
            <a:endParaRPr lang="en-US" sz="3000" dirty="0">
              <a:effectLst/>
              <a:cs typeface="Calibri"/>
            </a:endParaRPr>
          </a:p>
          <a:p>
            <a:r>
              <a:rPr lang="en-US" sz="3000" kern="1200" dirty="0">
                <a:effectLst/>
                <a:latin typeface="+mn-lt"/>
                <a:ea typeface="+mn-ea"/>
                <a:cs typeface="+mn-cs"/>
              </a:rPr>
              <a:t>Darryl Cooper</a:t>
            </a:r>
            <a:r>
              <a:rPr lang="en-US" sz="3000" dirty="0"/>
              <a:t>, </a:t>
            </a:r>
            <a:r>
              <a:rPr lang="en-US" sz="3000" kern="1200" dirty="0">
                <a:effectLst/>
                <a:latin typeface="+mn-lt"/>
                <a:ea typeface="+mn-ea"/>
                <a:cs typeface="+mn-cs"/>
              </a:rPr>
              <a:t>Federal Communications Commission (FCC)</a:t>
            </a:r>
            <a:endParaRPr lang="en-US" sz="3000" dirty="0">
              <a:effectLst/>
              <a:cs typeface="Calibri"/>
            </a:endParaRPr>
          </a:p>
          <a:p>
            <a:pPr>
              <a:defRPr/>
            </a:pPr>
            <a:r>
              <a:rPr lang="en-US" sz="3000" kern="1200" dirty="0">
                <a:effectLst/>
                <a:latin typeface="+mn-lt"/>
                <a:ea typeface="+mn-ea"/>
                <a:cs typeface="+mn-cs"/>
              </a:rPr>
              <a:t>Ted Guild</a:t>
            </a:r>
            <a:r>
              <a:rPr lang="en-US" sz="3000" dirty="0"/>
              <a:t>, </a:t>
            </a:r>
            <a:r>
              <a:rPr lang="en-US" sz="3000" kern="1200" dirty="0">
                <a:effectLst/>
                <a:latin typeface="+mn-lt"/>
                <a:ea typeface="+mn-ea"/>
                <a:cs typeface="+mn-cs"/>
              </a:rPr>
              <a:t>World Wide Web Consortium (W3C)</a:t>
            </a:r>
            <a:endParaRPr lang="en-US" sz="3000" dirty="0">
              <a:effectLst/>
              <a:cs typeface="Calibri"/>
            </a:endParaRPr>
          </a:p>
          <a:p>
            <a:r>
              <a:rPr lang="en-US" sz="3000" dirty="0">
                <a:cs typeface="Calibri"/>
              </a:rPr>
              <a:t>Bruce Bailey, U.S. Access Board</a:t>
            </a:r>
          </a:p>
          <a:p>
            <a:r>
              <a:rPr lang="en-US" sz="3000" dirty="0"/>
              <a:t>Q&amp;A and Open Dialogue</a:t>
            </a:r>
            <a:endParaRPr lang="en-US" sz="3000" dirty="0">
              <a:cs typeface="Calibri"/>
            </a:endParaRPr>
          </a:p>
          <a:p>
            <a:pPr marL="228600" lvl="1" indent="0">
              <a:buNone/>
            </a:pPr>
            <a:r>
              <a:rPr lang="en-US" sz="2400" i="1" dirty="0"/>
              <a:t>PowerPoint slides are available for download from:</a:t>
            </a:r>
            <a:endParaRPr lang="en-US" sz="2400" i="1" dirty="0">
              <a:cs typeface="Calibri"/>
            </a:endParaRPr>
          </a:p>
          <a:p>
            <a:pPr marL="457200" lvl="1" indent="0">
              <a:buNone/>
            </a:pPr>
            <a:r>
              <a:rPr lang="en-US" sz="2400" dirty="0">
                <a:hlinkClick r:id="rId3"/>
              </a:rPr>
              <a:t>www.access-board.gov/av</a:t>
            </a:r>
            <a:r>
              <a:rPr lang="en-US" sz="2400" dirty="0"/>
              <a:t>  </a:t>
            </a:r>
            <a:endParaRPr lang="en-US" sz="2400" dirty="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18D23-5F50-4746-8204-F87DAF4F4565}"/>
              </a:ext>
            </a:extLst>
          </p:cNvPr>
          <p:cNvSpPr>
            <a:spLocks noGrp="1"/>
          </p:cNvSpPr>
          <p:nvPr>
            <p:ph type="title"/>
          </p:nvPr>
        </p:nvSpPr>
        <p:spPr>
          <a:xfrm>
            <a:off x="838200" y="566739"/>
            <a:ext cx="10515600" cy="1027112"/>
          </a:xfrm>
        </p:spPr>
        <p:txBody>
          <a:bodyPr/>
          <a:lstStyle/>
          <a:p>
            <a:r>
              <a:rPr lang="en-US" dirty="0" err="1"/>
              <a:t>Carmunication</a:t>
            </a:r>
            <a:r>
              <a:rPr lang="en-US" dirty="0"/>
              <a:t> background</a:t>
            </a:r>
          </a:p>
        </p:txBody>
      </p:sp>
      <p:sp>
        <p:nvSpPr>
          <p:cNvPr id="5" name="Content Placeholder 4">
            <a:extLst>
              <a:ext uri="{FF2B5EF4-FFF2-40B4-BE49-F238E27FC236}">
                <a16:creationId xmlns:a16="http://schemas.microsoft.com/office/drawing/2014/main" id="{C8540131-2C15-4F22-B2AB-39C07151A9E7}"/>
              </a:ext>
            </a:extLst>
          </p:cNvPr>
          <p:cNvSpPr>
            <a:spLocks noGrp="1"/>
          </p:cNvSpPr>
          <p:nvPr>
            <p:ph type="body" idx="1"/>
          </p:nvPr>
        </p:nvSpPr>
        <p:spPr>
          <a:xfrm>
            <a:off x="2349500" y="2133601"/>
            <a:ext cx="8997950" cy="3956050"/>
          </a:xfrm>
        </p:spPr>
        <p:txBody>
          <a:bodyPr/>
          <a:lstStyle/>
          <a:p>
            <a:r>
              <a:rPr lang="en-US" dirty="0"/>
              <a:t>Accessible Transportation</a:t>
            </a:r>
          </a:p>
          <a:p>
            <a:r>
              <a:rPr lang="en-US" dirty="0"/>
              <a:t>W3C Web Accessibility Initiative, Automotive,  Transportation and related activities April 2021</a:t>
            </a:r>
          </a:p>
        </p:txBody>
      </p:sp>
      <p:sp>
        <p:nvSpPr>
          <p:cNvPr id="10" name="Slide Number Placeholder 9">
            <a:extLst>
              <a:ext uri="{FF2B5EF4-FFF2-40B4-BE49-F238E27FC236}">
                <a16:creationId xmlns:a16="http://schemas.microsoft.com/office/drawing/2014/main" id="{1C328AD6-93CF-4A17-93C0-ADEC6027CA0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14026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EF0CE-DF7B-475B-A37F-1529E48BFE03}"/>
              </a:ext>
            </a:extLst>
          </p:cNvPr>
          <p:cNvSpPr>
            <a:spLocks noGrp="1"/>
          </p:cNvSpPr>
          <p:nvPr>
            <p:ph type="title"/>
          </p:nvPr>
        </p:nvSpPr>
        <p:spPr>
          <a:xfrm>
            <a:off x="838200" y="681037"/>
            <a:ext cx="5181600" cy="1325563"/>
          </a:xfrm>
        </p:spPr>
        <p:txBody>
          <a:bodyPr/>
          <a:lstStyle/>
          <a:p>
            <a:r>
              <a:rPr lang="en-US" dirty="0"/>
              <a:t>What is W3C?</a:t>
            </a:r>
          </a:p>
        </p:txBody>
      </p:sp>
      <p:sp>
        <p:nvSpPr>
          <p:cNvPr id="5" name="Content Placeholder 4">
            <a:extLst>
              <a:ext uri="{FF2B5EF4-FFF2-40B4-BE49-F238E27FC236}">
                <a16:creationId xmlns:a16="http://schemas.microsoft.com/office/drawing/2014/main" id="{9A42D3D9-0E5E-4423-9E24-CDF8E78E83E9}"/>
              </a:ext>
            </a:extLst>
          </p:cNvPr>
          <p:cNvSpPr>
            <a:spLocks noGrp="1"/>
          </p:cNvSpPr>
          <p:nvPr>
            <p:ph sz="half" idx="1"/>
          </p:nvPr>
        </p:nvSpPr>
        <p:spPr>
          <a:xfrm>
            <a:off x="838200" y="2301411"/>
            <a:ext cx="5181600" cy="3875552"/>
          </a:xfrm>
        </p:spPr>
        <p:txBody>
          <a:bodyPr>
            <a:normAutofit/>
          </a:bodyPr>
          <a:lstStyle/>
          <a:p>
            <a:r>
              <a:rPr lang="en-US" dirty="0"/>
              <a:t>World Wide Web Consortium</a:t>
            </a:r>
          </a:p>
          <a:p>
            <a:r>
              <a:rPr lang="en-US" dirty="0"/>
              <a:t>Standards body for the Web</a:t>
            </a:r>
          </a:p>
          <a:p>
            <a:r>
              <a:rPr lang="en-US" dirty="0"/>
              <a:t>Founded by inventor of Web</a:t>
            </a:r>
          </a:p>
          <a:p>
            <a:pPr lvl="1"/>
            <a:r>
              <a:rPr lang="en-US" dirty="0"/>
              <a:t>Tim  Berners-Lee</a:t>
            </a:r>
          </a:p>
          <a:p>
            <a:r>
              <a:rPr lang="en-US" dirty="0"/>
              <a:t>Hosts:  MIT, </a:t>
            </a:r>
            <a:r>
              <a:rPr lang="en-US" dirty="0" err="1"/>
              <a:t>Beihang</a:t>
            </a:r>
            <a:r>
              <a:rPr lang="en-US" dirty="0"/>
              <a:t>, Keio, ERCIM</a:t>
            </a:r>
          </a:p>
          <a:p>
            <a:r>
              <a:rPr lang="en-US" dirty="0"/>
              <a:t>~450 members</a:t>
            </a:r>
          </a:p>
        </p:txBody>
      </p:sp>
      <p:pic>
        <p:nvPicPr>
          <p:cNvPr id="11" name="Content Placeholder 10" descr="W3C logo">
            <a:extLst>
              <a:ext uri="{FF2B5EF4-FFF2-40B4-BE49-F238E27FC236}">
                <a16:creationId xmlns:a16="http://schemas.microsoft.com/office/drawing/2014/main" id="{28B96722-583C-433E-B349-7B2FA39244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76952" y="2055013"/>
            <a:ext cx="3737172" cy="1603387"/>
          </a:xfrm>
        </p:spPr>
      </p:pic>
      <p:sp>
        <p:nvSpPr>
          <p:cNvPr id="12" name="Slide Number Placeholder 11">
            <a:extLst>
              <a:ext uri="{FF2B5EF4-FFF2-40B4-BE49-F238E27FC236}">
                <a16:creationId xmlns:a16="http://schemas.microsoft.com/office/drawing/2014/main" id="{6B10B675-9B43-42A6-9471-52226AE982D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22130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E4DE-EC65-47B5-83F9-F8AC9E63D862}"/>
              </a:ext>
            </a:extLst>
          </p:cNvPr>
          <p:cNvSpPr>
            <a:spLocks noGrp="1"/>
          </p:cNvSpPr>
          <p:nvPr>
            <p:ph type="title"/>
          </p:nvPr>
        </p:nvSpPr>
        <p:spPr>
          <a:xfrm>
            <a:off x="838200" y="365125"/>
            <a:ext cx="10515600" cy="1325563"/>
          </a:xfrm>
        </p:spPr>
        <p:txBody>
          <a:bodyPr/>
          <a:lstStyle/>
          <a:p>
            <a:r>
              <a:rPr lang="en-US" dirty="0"/>
              <a:t>W3C Web Accessibility Initiative (WAI)</a:t>
            </a:r>
          </a:p>
        </p:txBody>
      </p:sp>
      <p:sp>
        <p:nvSpPr>
          <p:cNvPr id="3" name="Content Placeholder 2">
            <a:extLst>
              <a:ext uri="{FF2B5EF4-FFF2-40B4-BE49-F238E27FC236}">
                <a16:creationId xmlns:a16="http://schemas.microsoft.com/office/drawing/2014/main" id="{DBC73836-7E56-47A5-B742-AB3A7BE1E90B}"/>
              </a:ext>
            </a:extLst>
          </p:cNvPr>
          <p:cNvSpPr>
            <a:spLocks noGrp="1"/>
          </p:cNvSpPr>
          <p:nvPr>
            <p:ph idx="1"/>
          </p:nvPr>
        </p:nvSpPr>
        <p:spPr>
          <a:xfrm>
            <a:off x="838200" y="1825625"/>
            <a:ext cx="10515600" cy="4351338"/>
          </a:xfrm>
        </p:spPr>
        <p:txBody>
          <a:bodyPr/>
          <a:lstStyle/>
          <a:p>
            <a:r>
              <a:rPr lang="en-US" dirty="0"/>
              <a:t>W3C as a helpful locus of accessibility expertise providing:</a:t>
            </a:r>
          </a:p>
          <a:p>
            <a:endParaRPr lang="en-US" dirty="0"/>
          </a:p>
          <a:p>
            <a:r>
              <a:rPr lang="en-US" dirty="0"/>
              <a:t>Normative Specs, e.g. ARIA, WCAG</a:t>
            </a:r>
          </a:p>
          <a:p>
            <a:r>
              <a:rPr lang="en-US" dirty="0"/>
              <a:t>Best Practices &amp; Informative Notes</a:t>
            </a:r>
          </a:p>
          <a:p>
            <a:r>
              <a:rPr lang="en-US" dirty="0">
                <a:hlinkClick r:id="rId2"/>
              </a:rPr>
              <a:t>Accessible Platform Architectures (APA) WG</a:t>
            </a:r>
            <a:endParaRPr lang="en-US" dirty="0"/>
          </a:p>
          <a:p>
            <a:r>
              <a:rPr lang="en-US" dirty="0"/>
              <a:t>APA's mandate includes emerging technologies</a:t>
            </a:r>
          </a:p>
        </p:txBody>
      </p:sp>
      <p:sp>
        <p:nvSpPr>
          <p:cNvPr id="4" name="Slide Number Placeholder 3">
            <a:extLst>
              <a:ext uri="{FF2B5EF4-FFF2-40B4-BE49-F238E27FC236}">
                <a16:creationId xmlns:a16="http://schemas.microsoft.com/office/drawing/2014/main" id="{88962A2D-4BCD-4923-A094-8DADF262B73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1255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0754-E7C3-4159-8A90-575848082362}"/>
              </a:ext>
            </a:extLst>
          </p:cNvPr>
          <p:cNvSpPr>
            <a:spLocks noGrp="1"/>
          </p:cNvSpPr>
          <p:nvPr>
            <p:ph type="title"/>
          </p:nvPr>
        </p:nvSpPr>
        <p:spPr>
          <a:xfrm>
            <a:off x="838200" y="365125"/>
            <a:ext cx="10515600" cy="1325563"/>
          </a:xfrm>
        </p:spPr>
        <p:txBody>
          <a:bodyPr/>
          <a:lstStyle/>
          <a:p>
            <a:r>
              <a:rPr lang="en-US" dirty="0"/>
              <a:t>Related works</a:t>
            </a:r>
          </a:p>
        </p:txBody>
      </p:sp>
      <p:sp>
        <p:nvSpPr>
          <p:cNvPr id="3" name="Content Placeholder 2">
            <a:extLst>
              <a:ext uri="{FF2B5EF4-FFF2-40B4-BE49-F238E27FC236}">
                <a16:creationId xmlns:a16="http://schemas.microsoft.com/office/drawing/2014/main" id="{C8564DDA-3515-4FBE-AF1C-AA72D66BE3C1}"/>
              </a:ext>
            </a:extLst>
          </p:cNvPr>
          <p:cNvSpPr>
            <a:spLocks noGrp="1"/>
          </p:cNvSpPr>
          <p:nvPr>
            <p:ph idx="1"/>
          </p:nvPr>
        </p:nvSpPr>
        <p:spPr>
          <a:xfrm>
            <a:off x="838200" y="1825625"/>
            <a:ext cx="10515600" cy="4351338"/>
          </a:xfrm>
        </p:spPr>
        <p:txBody>
          <a:bodyPr/>
          <a:lstStyle/>
          <a:p>
            <a:r>
              <a:rPr lang="en-US" dirty="0"/>
              <a:t>Automotive Working Group</a:t>
            </a:r>
          </a:p>
          <a:p>
            <a:r>
              <a:rPr lang="en-US" dirty="0"/>
              <a:t>Linked Building Data Community Group</a:t>
            </a:r>
          </a:p>
          <a:p>
            <a:r>
              <a:rPr lang="en-US" dirty="0"/>
              <a:t>Linked Data for Accessibility Community Group</a:t>
            </a:r>
          </a:p>
          <a:p>
            <a:r>
              <a:rPr lang="en-US" dirty="0"/>
              <a:t>Cross Standards Development Organization coordination on transportation ontologies</a:t>
            </a:r>
          </a:p>
        </p:txBody>
      </p:sp>
      <p:sp>
        <p:nvSpPr>
          <p:cNvPr id="4" name="Slide Number Placeholder 3">
            <a:extLst>
              <a:ext uri="{FF2B5EF4-FFF2-40B4-BE49-F238E27FC236}">
                <a16:creationId xmlns:a16="http://schemas.microsoft.com/office/drawing/2014/main" id="{18071B78-8FC5-4F6E-BD87-5A43C1ACB9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30168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639F-24B9-4B23-8F86-85DB4E116E2B}"/>
              </a:ext>
            </a:extLst>
          </p:cNvPr>
          <p:cNvSpPr>
            <a:spLocks noGrp="1"/>
          </p:cNvSpPr>
          <p:nvPr>
            <p:ph type="title"/>
          </p:nvPr>
        </p:nvSpPr>
        <p:spPr>
          <a:xfrm>
            <a:off x="838200" y="365125"/>
            <a:ext cx="10515600" cy="1325563"/>
          </a:xfrm>
        </p:spPr>
        <p:txBody>
          <a:bodyPr/>
          <a:lstStyle/>
          <a:p>
            <a:r>
              <a:rPr lang="en-US" dirty="0"/>
              <a:t>Accessibility and Travel experiences</a:t>
            </a:r>
          </a:p>
        </p:txBody>
      </p:sp>
      <p:sp>
        <p:nvSpPr>
          <p:cNvPr id="3" name="Content Placeholder 2">
            <a:extLst>
              <a:ext uri="{FF2B5EF4-FFF2-40B4-BE49-F238E27FC236}">
                <a16:creationId xmlns:a16="http://schemas.microsoft.com/office/drawing/2014/main" id="{AA924B3C-986B-426E-9C8E-A9C2827709FF}"/>
              </a:ext>
            </a:extLst>
          </p:cNvPr>
          <p:cNvSpPr>
            <a:spLocks noGrp="1"/>
          </p:cNvSpPr>
          <p:nvPr>
            <p:ph idx="1"/>
          </p:nvPr>
        </p:nvSpPr>
        <p:spPr>
          <a:xfrm>
            <a:off x="838200" y="1825625"/>
            <a:ext cx="10515600" cy="4351338"/>
          </a:xfrm>
        </p:spPr>
        <p:txBody>
          <a:bodyPr/>
          <a:lstStyle/>
          <a:p>
            <a:r>
              <a:rPr lang="en-US" dirty="0"/>
              <a:t>Relayed ride hailing experiences as well as other modes of travel</a:t>
            </a:r>
          </a:p>
          <a:p>
            <a:r>
              <a:rPr lang="en-US" dirty="0"/>
              <a:t>Ted’s cab sharing story that indirectly led to him joining W3C</a:t>
            </a:r>
          </a:p>
          <a:p>
            <a:endParaRPr lang="en-US" dirty="0"/>
          </a:p>
          <a:p>
            <a:r>
              <a:rPr lang="en-US" dirty="0"/>
              <a:t>Hurricane Floyd, September 1999 left up to 13 inches (325 mm) of rain, wind gusts of up to 60 mph (95 km/h) affecting NYC</a:t>
            </a:r>
          </a:p>
        </p:txBody>
      </p:sp>
      <p:sp>
        <p:nvSpPr>
          <p:cNvPr id="4" name="Slide Number Placeholder 3">
            <a:extLst>
              <a:ext uri="{FF2B5EF4-FFF2-40B4-BE49-F238E27FC236}">
                <a16:creationId xmlns:a16="http://schemas.microsoft.com/office/drawing/2014/main" id="{144540FF-A142-4D53-90ED-844FD85E04C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984556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94ED-BDB4-4CD0-B85D-8E7DC09A40D6}"/>
              </a:ext>
            </a:extLst>
          </p:cNvPr>
          <p:cNvSpPr>
            <a:spLocks noGrp="1"/>
          </p:cNvSpPr>
          <p:nvPr>
            <p:ph type="title"/>
          </p:nvPr>
        </p:nvSpPr>
        <p:spPr>
          <a:xfrm>
            <a:off x="838200" y="681037"/>
            <a:ext cx="5181600" cy="1325563"/>
          </a:xfrm>
        </p:spPr>
        <p:txBody>
          <a:bodyPr>
            <a:normAutofit fontScale="90000"/>
          </a:bodyPr>
          <a:lstStyle/>
          <a:p>
            <a:r>
              <a:rPr lang="en-US"/>
              <a:t>Transportation sector technical advances as an enabler</a:t>
            </a:r>
            <a:endParaRPr lang="en-US" dirty="0"/>
          </a:p>
        </p:txBody>
      </p:sp>
      <p:sp>
        <p:nvSpPr>
          <p:cNvPr id="5" name="Content Placeholder 4">
            <a:extLst>
              <a:ext uri="{FF2B5EF4-FFF2-40B4-BE49-F238E27FC236}">
                <a16:creationId xmlns:a16="http://schemas.microsoft.com/office/drawing/2014/main" id="{E9CD1B65-116F-47C4-8609-520DBAB9253B}"/>
              </a:ext>
            </a:extLst>
          </p:cNvPr>
          <p:cNvSpPr>
            <a:spLocks noGrp="1"/>
          </p:cNvSpPr>
          <p:nvPr>
            <p:ph sz="half" idx="1"/>
          </p:nvPr>
        </p:nvSpPr>
        <p:spPr>
          <a:xfrm>
            <a:off x="838200" y="2301411"/>
            <a:ext cx="5181600" cy="3875552"/>
          </a:xfrm>
        </p:spPr>
        <p:txBody>
          <a:bodyPr/>
          <a:lstStyle/>
          <a:p>
            <a:r>
              <a:rPr lang="en-US"/>
              <a:t>Excitement around autonomous vehicles</a:t>
            </a:r>
          </a:p>
          <a:p>
            <a:r>
              <a:rPr lang="en-US"/>
              <a:t>Importance of individuals’ autonomy (independence)</a:t>
            </a:r>
            <a:endParaRPr lang="en-US" dirty="0"/>
          </a:p>
        </p:txBody>
      </p:sp>
      <p:pic>
        <p:nvPicPr>
          <p:cNvPr id="8" name="Content Placeholder 7" descr="car data (stylized computer chips over cartoon car on highway, while 1s and 0s stream from roof)">
            <a:extLst>
              <a:ext uri="{FF2B5EF4-FFF2-40B4-BE49-F238E27FC236}">
                <a16:creationId xmlns:a16="http://schemas.microsoft.com/office/drawing/2014/main" id="{3F984621-AF49-473B-BC0C-3ACFBFE36DAF}"/>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54738" y="1024261"/>
            <a:ext cx="5181600" cy="3664890"/>
          </a:xfrm>
        </p:spPr>
      </p:pic>
      <p:sp>
        <p:nvSpPr>
          <p:cNvPr id="4" name="Slide Number Placeholder 3">
            <a:extLst>
              <a:ext uri="{FF2B5EF4-FFF2-40B4-BE49-F238E27FC236}">
                <a16:creationId xmlns:a16="http://schemas.microsoft.com/office/drawing/2014/main" id="{BDB85B42-843A-4470-AA8D-9F811B0DC49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5675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A500E7-F166-489B-9BF2-CE4E084EDAB6}"/>
              </a:ext>
            </a:extLst>
          </p:cNvPr>
          <p:cNvSpPr>
            <a:spLocks noGrp="1"/>
          </p:cNvSpPr>
          <p:nvPr>
            <p:ph type="title"/>
          </p:nvPr>
        </p:nvSpPr>
        <p:spPr>
          <a:xfrm>
            <a:off x="838200" y="365125"/>
            <a:ext cx="10515600" cy="1325563"/>
          </a:xfrm>
        </p:spPr>
        <p:txBody>
          <a:bodyPr>
            <a:normAutofit/>
          </a:bodyPr>
          <a:lstStyle/>
          <a:p>
            <a:r>
              <a:rPr lang="en-US" dirty="0"/>
              <a:t>Factoring in Accessibility into Data model design</a:t>
            </a:r>
          </a:p>
        </p:txBody>
      </p:sp>
      <p:sp>
        <p:nvSpPr>
          <p:cNvPr id="7" name="Content Placeholder 6">
            <a:extLst>
              <a:ext uri="{FF2B5EF4-FFF2-40B4-BE49-F238E27FC236}">
                <a16:creationId xmlns:a16="http://schemas.microsoft.com/office/drawing/2014/main" id="{2E5391FA-E778-4AF5-8C3A-C31F98ED410E}"/>
              </a:ext>
            </a:extLst>
          </p:cNvPr>
          <p:cNvSpPr>
            <a:spLocks noGrp="1"/>
          </p:cNvSpPr>
          <p:nvPr>
            <p:ph idx="1"/>
          </p:nvPr>
        </p:nvSpPr>
        <p:spPr>
          <a:xfrm>
            <a:off x="838200" y="1825625"/>
            <a:ext cx="10515600" cy="4351338"/>
          </a:xfrm>
        </p:spPr>
        <p:txBody>
          <a:bodyPr/>
          <a:lstStyle/>
          <a:p>
            <a:r>
              <a:rPr lang="en-US" dirty="0"/>
              <a:t>Profiles and individual needs, conveying to vehicle operators, rental and ride-share companies </a:t>
            </a:r>
            <a:r>
              <a:rPr lang="en-US" dirty="0" err="1"/>
              <a:t>etc</a:t>
            </a:r>
            <a:endParaRPr lang="en-US" dirty="0"/>
          </a:p>
          <a:p>
            <a:r>
              <a:rPr lang="en-US" dirty="0"/>
              <a:t>Vehicle capabilities</a:t>
            </a:r>
          </a:p>
          <a:p>
            <a:r>
              <a:rPr lang="en-US" dirty="0"/>
              <a:t>Geospatial data considerations – granular location, building drop-off/pickup considerations</a:t>
            </a:r>
          </a:p>
          <a:p>
            <a:r>
              <a:rPr lang="en-US" dirty="0"/>
              <a:t>“Intelligent Transportation Systems” would look rather stupid sending a [fill in the blank]</a:t>
            </a:r>
          </a:p>
          <a:p>
            <a:r>
              <a:rPr lang="en-US" dirty="0"/>
              <a:t>Remapping of signals in vehicle to alternate controls or paired devices</a:t>
            </a:r>
          </a:p>
        </p:txBody>
      </p:sp>
      <p:sp>
        <p:nvSpPr>
          <p:cNvPr id="5" name="Slide Number Placeholder 4">
            <a:extLst>
              <a:ext uri="{FF2B5EF4-FFF2-40B4-BE49-F238E27FC236}">
                <a16:creationId xmlns:a16="http://schemas.microsoft.com/office/drawing/2014/main" id="{F9A7ACC0-DC81-4190-BE2A-129D33AAAC6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67200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1923-8768-4CEE-A2AB-6A266C18CB92}"/>
              </a:ext>
            </a:extLst>
          </p:cNvPr>
          <p:cNvSpPr>
            <a:spLocks noGrp="1"/>
          </p:cNvSpPr>
          <p:nvPr>
            <p:ph type="title"/>
          </p:nvPr>
        </p:nvSpPr>
        <p:spPr>
          <a:xfrm>
            <a:off x="838200" y="365125"/>
            <a:ext cx="10515600" cy="1325563"/>
          </a:xfrm>
        </p:spPr>
        <p:txBody>
          <a:bodyPr/>
          <a:lstStyle/>
          <a:p>
            <a:r>
              <a:rPr lang="en-US" dirty="0"/>
              <a:t>Why introduce this topic now?</a:t>
            </a:r>
          </a:p>
        </p:txBody>
      </p:sp>
      <p:sp>
        <p:nvSpPr>
          <p:cNvPr id="3" name="Content Placeholder 2">
            <a:extLst>
              <a:ext uri="{FF2B5EF4-FFF2-40B4-BE49-F238E27FC236}">
                <a16:creationId xmlns:a16="http://schemas.microsoft.com/office/drawing/2014/main" id="{2AEC1684-4165-4183-A4E1-F6FF36B9E0A1}"/>
              </a:ext>
            </a:extLst>
          </p:cNvPr>
          <p:cNvSpPr>
            <a:spLocks noGrp="1"/>
          </p:cNvSpPr>
          <p:nvPr>
            <p:ph idx="1"/>
          </p:nvPr>
        </p:nvSpPr>
        <p:spPr>
          <a:xfrm>
            <a:off x="838200" y="1825625"/>
            <a:ext cx="10515600" cy="4351338"/>
          </a:xfrm>
        </p:spPr>
        <p:txBody>
          <a:bodyPr>
            <a:normAutofit fontScale="92500"/>
          </a:bodyPr>
          <a:lstStyle/>
          <a:p>
            <a:r>
              <a:rPr lang="en-US" dirty="0"/>
              <a:t>Easier and cheaper to do up front than an afterthought</a:t>
            </a:r>
          </a:p>
          <a:p>
            <a:r>
              <a:rPr lang="en-US" dirty="0"/>
              <a:t>Technologists generally like to do the right thing and improve lives</a:t>
            </a:r>
          </a:p>
          <a:p>
            <a:r>
              <a:rPr lang="en-US" dirty="0"/>
              <a:t>Encourage you to make argument to management for including this in your designs</a:t>
            </a:r>
          </a:p>
          <a:p>
            <a:r>
              <a:rPr lang="en-US" dirty="0"/>
              <a:t>Avoid costly litigation from lack of conformance to ADA, draw comparison to GDPR</a:t>
            </a:r>
          </a:p>
          <a:p>
            <a:r>
              <a:rPr lang="en-US" dirty="0" err="1"/>
              <a:t>Marketshare</a:t>
            </a:r>
            <a:r>
              <a:rPr lang="en-US" dirty="0"/>
              <a:t> not negligible – Estimated 15% of Americans have some form of accessibility concerns</a:t>
            </a:r>
          </a:p>
          <a:p>
            <a:r>
              <a:rPr lang="en-US" dirty="0"/>
              <a:t>Good and bad examples – only name the good (e.g., Apple iPhone)</a:t>
            </a:r>
          </a:p>
        </p:txBody>
      </p:sp>
      <p:sp>
        <p:nvSpPr>
          <p:cNvPr id="4" name="Slide Number Placeholder 3">
            <a:extLst>
              <a:ext uri="{FF2B5EF4-FFF2-40B4-BE49-F238E27FC236}">
                <a16:creationId xmlns:a16="http://schemas.microsoft.com/office/drawing/2014/main" id="{8D6DA498-4044-4048-9552-4676332B7F4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5894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0EF0CE-DF7B-475B-A37F-1529E48BFE03}"/>
              </a:ext>
            </a:extLst>
          </p:cNvPr>
          <p:cNvSpPr>
            <a:spLocks noGrp="1"/>
          </p:cNvSpPr>
          <p:nvPr>
            <p:ph type="title"/>
          </p:nvPr>
        </p:nvSpPr>
        <p:spPr>
          <a:xfrm>
            <a:off x="838200" y="681037"/>
            <a:ext cx="5181600" cy="1325563"/>
          </a:xfrm>
        </p:spPr>
        <p:txBody>
          <a:bodyPr/>
          <a:lstStyle/>
          <a:p>
            <a:r>
              <a:rPr lang="en-US" dirty="0"/>
              <a:t>Question and follow up</a:t>
            </a:r>
          </a:p>
        </p:txBody>
      </p:sp>
      <p:sp>
        <p:nvSpPr>
          <p:cNvPr id="5" name="Content Placeholder 4">
            <a:extLst>
              <a:ext uri="{FF2B5EF4-FFF2-40B4-BE49-F238E27FC236}">
                <a16:creationId xmlns:a16="http://schemas.microsoft.com/office/drawing/2014/main" id="{9A42D3D9-0E5E-4423-9E24-CDF8E78E83E9}"/>
              </a:ext>
            </a:extLst>
          </p:cNvPr>
          <p:cNvSpPr>
            <a:spLocks noGrp="1"/>
          </p:cNvSpPr>
          <p:nvPr>
            <p:ph sz="half" idx="1"/>
          </p:nvPr>
        </p:nvSpPr>
        <p:spPr>
          <a:xfrm>
            <a:off x="838200" y="2301411"/>
            <a:ext cx="5181600" cy="3875552"/>
          </a:xfrm>
        </p:spPr>
        <p:txBody>
          <a:bodyPr>
            <a:normAutofit/>
          </a:bodyPr>
          <a:lstStyle/>
          <a:p>
            <a:r>
              <a:rPr lang="en-US" dirty="0">
                <a:hlinkClick r:id="rId2"/>
              </a:rPr>
              <a:t>www.w3.org/wai</a:t>
            </a:r>
            <a:endParaRPr lang="en-US" dirty="0"/>
          </a:p>
          <a:p>
            <a:endParaRPr lang="en-US" dirty="0"/>
          </a:p>
          <a:p>
            <a:r>
              <a:rPr lang="en-US" dirty="0">
                <a:hlinkClick r:id="rId3"/>
              </a:rPr>
              <a:t>www.w3.org/auto</a:t>
            </a:r>
            <a:endParaRPr lang="en-US" dirty="0"/>
          </a:p>
        </p:txBody>
      </p:sp>
      <p:pic>
        <p:nvPicPr>
          <p:cNvPr id="11" name="Content Placeholder 10" descr="W3C logo">
            <a:extLst>
              <a:ext uri="{FF2B5EF4-FFF2-40B4-BE49-F238E27FC236}">
                <a16:creationId xmlns:a16="http://schemas.microsoft.com/office/drawing/2014/main" id="{28B96722-583C-433E-B349-7B2FA39244B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76952" y="2055013"/>
            <a:ext cx="3737172" cy="1603387"/>
          </a:xfrm>
        </p:spPr>
      </p:pic>
      <p:sp>
        <p:nvSpPr>
          <p:cNvPr id="12" name="Slide Number Placeholder 11">
            <a:extLst>
              <a:ext uri="{FF2B5EF4-FFF2-40B4-BE49-F238E27FC236}">
                <a16:creationId xmlns:a16="http://schemas.microsoft.com/office/drawing/2014/main" id="{6B10B675-9B43-42A6-9471-52226AE982D2}"/>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8F4910-0FCB-4F66-93A8-86EFD8D58A60}" type="slidenum">
              <a:rPr kumimoji="0" lang="en-US" sz="14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914778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Bruce Bailey</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Bruce Bailey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253" y="10"/>
            <a:ext cx="6857990"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dirty="0"/>
              <a:t>U.S. Access Board</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39</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73283370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dirty="0"/>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a:xfrm>
            <a:off x="838200" y="1825624"/>
            <a:ext cx="10515600" cy="5032375"/>
          </a:xfrm>
        </p:spPr>
        <p:txBody>
          <a:bodyPr>
            <a:normAutofit fontScale="70000" lnSpcReduction="20000"/>
          </a:bodyPr>
          <a:lstStyle/>
          <a:p>
            <a:r>
              <a:rPr lang="en-US" dirty="0"/>
              <a:t>Ask Questions to Presenters</a:t>
            </a:r>
          </a:p>
          <a:p>
            <a:pPr lvl="1"/>
            <a:r>
              <a:rPr lang="en-US" dirty="0"/>
              <a:t>Submit questions using Zoom’s Q &amp; A feature throughout the event</a:t>
            </a:r>
          </a:p>
          <a:p>
            <a:pPr lvl="2"/>
            <a:r>
              <a:rPr lang="en-US" dirty="0"/>
              <a:t>Ex. “Question – What are wheelchairs?“</a:t>
            </a:r>
          </a:p>
          <a:p>
            <a:pPr lvl="2"/>
            <a:r>
              <a:rPr lang="en-US" dirty="0"/>
              <a:t>Ex. “Question for the first presenter – Did your study look at scooters?”</a:t>
            </a:r>
          </a:p>
          <a:p>
            <a:pPr lvl="1"/>
            <a:r>
              <a:rPr lang="en-US" dirty="0"/>
              <a:t>Moderator will paraphrase question to presenters</a:t>
            </a:r>
          </a:p>
          <a:p>
            <a:pPr lvl="2"/>
            <a:r>
              <a:rPr lang="en-US" dirty="0"/>
              <a:t>We may not get to all questions</a:t>
            </a:r>
          </a:p>
          <a:p>
            <a:pPr lvl="2"/>
            <a:r>
              <a:rPr lang="en-US" dirty="0"/>
              <a:t>As an alternative, you may submit questions via email:  </a:t>
            </a:r>
            <a:r>
              <a:rPr lang="en-US" dirty="0">
                <a:hlinkClick r:id="rId3"/>
              </a:rPr>
              <a:t>events@access-board.gov</a:t>
            </a:r>
            <a:r>
              <a:rPr lang="en-US" dirty="0"/>
              <a:t> </a:t>
            </a:r>
          </a:p>
          <a:p>
            <a:r>
              <a:rPr lang="en-US" dirty="0"/>
              <a:t>Contribute to the Open Discussion Today</a:t>
            </a:r>
          </a:p>
          <a:p>
            <a:pPr lvl="1"/>
            <a:r>
              <a:rPr lang="en-US" dirty="0"/>
              <a:t>Request to speak using Zoom’s Q &amp; A feature</a:t>
            </a:r>
          </a:p>
          <a:p>
            <a:pPr lvl="2"/>
            <a:r>
              <a:rPr lang="en-US" dirty="0"/>
              <a:t>Ex. “Microphone – I’m Beth from XYZ Company and would like to talk about automated doors”</a:t>
            </a:r>
          </a:p>
          <a:p>
            <a:pPr lvl="2"/>
            <a:r>
              <a:rPr lang="en-US" dirty="0"/>
              <a:t>Ex. “Microphone – I’m Alex and I’d like to share my experience using an AV”</a:t>
            </a:r>
          </a:p>
          <a:p>
            <a:pPr lvl="1"/>
            <a:r>
              <a:rPr lang="en-US" dirty="0"/>
              <a:t>Host will unmute you (in</a:t>
            </a:r>
            <a:r>
              <a:rPr lang="en-US" baseline="0" dirty="0"/>
              <a:t> Zoom)</a:t>
            </a:r>
            <a:r>
              <a:rPr lang="en-US" dirty="0"/>
              <a:t>, but please check your microphone</a:t>
            </a:r>
          </a:p>
          <a:p>
            <a:pPr lvl="2"/>
            <a:r>
              <a:rPr lang="en-US" dirty="0"/>
              <a:t>Moderator will call on you by name to speak</a:t>
            </a:r>
          </a:p>
          <a:p>
            <a:pPr lvl="1"/>
            <a:r>
              <a:rPr lang="en-US" dirty="0"/>
              <a:t>ASL</a:t>
            </a:r>
            <a:r>
              <a:rPr lang="en-US" sz="2400" kern="1200" dirty="0">
                <a:solidFill>
                  <a:schemeClr val="tx1"/>
                </a:solidFill>
                <a:effectLst/>
                <a:latin typeface="+mn-lt"/>
                <a:ea typeface="+mn-ea"/>
                <a:cs typeface="+mn-cs"/>
              </a:rPr>
              <a:t> – I</a:t>
            </a:r>
            <a:r>
              <a:rPr lang="en-US" dirty="0"/>
              <a:t>f you wish to be visible for signing, please put that in your request</a:t>
            </a:r>
          </a:p>
          <a:p>
            <a:r>
              <a:rPr lang="en-US" dirty="0"/>
              <a:t>Continue the Online Dialogue </a:t>
            </a:r>
          </a:p>
          <a:p>
            <a:pPr lvl="1"/>
            <a:r>
              <a:rPr lang="en-US" dirty="0">
                <a:hlinkClick r:id="rId4"/>
              </a:rPr>
              <a:t>http://transportationinnovation.ideascale.com</a:t>
            </a:r>
            <a:r>
              <a:rPr lang="en-US" dirty="0"/>
              <a:t> </a:t>
            </a:r>
          </a:p>
          <a:p>
            <a:pPr lvl="1"/>
            <a:r>
              <a:rPr lang="en-US" dirty="0"/>
              <a:t>For assistance, email:  </a:t>
            </a:r>
            <a:r>
              <a:rPr lang="en-US" dirty="0">
                <a:hlinkClick r:id="rId5"/>
              </a:rPr>
              <a:t>ePolicyWorks@dol.gov</a:t>
            </a:r>
            <a:r>
              <a:rPr lang="en-US" dirty="0"/>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304801"/>
            <a:ext cx="7886700" cy="1325563"/>
          </a:xfrm>
        </p:spPr>
        <p:txBody>
          <a:bodyPr>
            <a:normAutofit/>
          </a:bodyPr>
          <a:lstStyle/>
          <a:p>
            <a:r>
              <a:rPr lang="en-US" sz="4000" dirty="0"/>
              <a:t>E103.4 Defined Terms  </a:t>
            </a:r>
            <a:br>
              <a:rPr lang="en-US" sz="4000" dirty="0"/>
            </a:br>
            <a:r>
              <a:rPr lang="en-US" sz="4000" dirty="0"/>
              <a:t>“ICT” and “IT”  </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ICT</a:t>
            </a:r>
            <a:r>
              <a:rPr lang="en-US" dirty="0"/>
              <a:t> – (Information and Communication Technology)</a:t>
            </a:r>
          </a:p>
          <a:p>
            <a:pPr marL="0" indent="0">
              <a:buNone/>
            </a:pPr>
            <a:r>
              <a:rPr lang="en-US" dirty="0"/>
              <a:t>Information technology </a:t>
            </a:r>
            <a:r>
              <a:rPr lang="en-US" b="1" i="1" dirty="0"/>
              <a:t>and</a:t>
            </a:r>
            <a:r>
              <a:rPr lang="en-US" dirty="0"/>
              <a:t> other equipment, systems, technologies, or processes, for which the principal function is the creation, manipulation, storage, display, receipt, or transmission of electronic data and information, as well as any associated content. </a:t>
            </a:r>
          </a:p>
          <a:p>
            <a:pPr marL="0" indent="0">
              <a:buNone/>
            </a:pPr>
            <a:r>
              <a:rPr lang="en-US" dirty="0"/>
              <a:t>Examples of ICT include, but are not limited to:  computers and peripheral equipment; information kiosks and transaction machines; telecommunications equipment; customer premises equipment; multifunction office machines; software; applications; Web sites; videos; and, electronic documents.</a:t>
            </a:r>
          </a:p>
          <a:p>
            <a:pPr marL="0" indent="0">
              <a:buNone/>
            </a:pPr>
            <a:endParaRPr lang="en-US" dirty="0"/>
          </a:p>
          <a:p>
            <a:pPr marL="0" indent="0">
              <a:buNone/>
            </a:pPr>
            <a:r>
              <a:rPr lang="en-US" b="1" dirty="0"/>
              <a:t>IT</a:t>
            </a:r>
            <a:r>
              <a:rPr lang="en-US" dirty="0"/>
              <a:t> (Information Technology) – same meaning as 40 U.S.C. 11101(6)</a:t>
            </a:r>
          </a:p>
        </p:txBody>
      </p:sp>
      <p:sp>
        <p:nvSpPr>
          <p:cNvPr id="8" name="Slide Number Placeholder 7">
            <a:extLst>
              <a:ext uri="{FF2B5EF4-FFF2-40B4-BE49-F238E27FC236}">
                <a16:creationId xmlns:a16="http://schemas.microsoft.com/office/drawing/2014/main" id="{DDD4B045-60E3-42E7-B969-AFB75A2C8EDA}"/>
              </a:ext>
            </a:extLst>
          </p:cNvPr>
          <p:cNvSpPr>
            <a:spLocks noGrp="1"/>
          </p:cNvSpPr>
          <p:nvPr>
            <p:ph type="sldNum" sz="quarter" idx="12"/>
          </p:nvPr>
        </p:nvSpPr>
        <p:spPr/>
        <p:txBody>
          <a:bodyPr/>
          <a:lstStyle/>
          <a:p>
            <a:pPr defTabSz="685800">
              <a:defRPr/>
            </a:pPr>
            <a:fld id="{7DBB8827-6B7E-4F83-AFAA-169927671919}" type="slidenum">
              <a:rPr lang="en-US" sz="1400">
                <a:solidFill>
                  <a:prstClr val="black"/>
                </a:solidFill>
                <a:latin typeface="Calibri" panose="020F0502020204030204"/>
              </a:rPr>
              <a:pPr defTabSz="685800">
                <a:defRPr/>
              </a:pPr>
              <a:t>40</a:t>
            </a:fld>
            <a:endParaRPr lang="en-US" sz="1400">
              <a:solidFill>
                <a:prstClr val="black"/>
              </a:solidFill>
              <a:latin typeface="Calibri" panose="020F0502020204030204"/>
            </a:endParaRPr>
          </a:p>
        </p:txBody>
      </p:sp>
    </p:spTree>
    <p:extLst>
      <p:ext uri="{BB962C8B-B14F-4D97-AF65-F5344CB8AC3E}">
        <p14:creationId xmlns:p14="http://schemas.microsoft.com/office/powerpoint/2010/main" val="2746508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E8F4-49C7-4E18-804B-306F0CF8A0E2}"/>
              </a:ext>
            </a:extLst>
          </p:cNvPr>
          <p:cNvSpPr>
            <a:spLocks noGrp="1"/>
          </p:cNvSpPr>
          <p:nvPr>
            <p:ph type="title"/>
          </p:nvPr>
        </p:nvSpPr>
        <p:spPr>
          <a:xfrm>
            <a:off x="149087" y="457200"/>
            <a:ext cx="3568148" cy="1600200"/>
          </a:xfrm>
        </p:spPr>
        <p:txBody>
          <a:bodyPr>
            <a:normAutofit/>
          </a:bodyPr>
          <a:lstStyle/>
          <a:p>
            <a:r>
              <a:rPr lang="en-US" dirty="0"/>
              <a:t>Covered by 508?</a:t>
            </a:r>
          </a:p>
        </p:txBody>
      </p:sp>
      <p:sp>
        <p:nvSpPr>
          <p:cNvPr id="9" name="Text Placeholder 8">
            <a:extLst>
              <a:ext uri="{FF2B5EF4-FFF2-40B4-BE49-F238E27FC236}">
                <a16:creationId xmlns:a16="http://schemas.microsoft.com/office/drawing/2014/main" id="{F280F941-0B96-46EA-9A37-955DC440C2D3}"/>
              </a:ext>
            </a:extLst>
          </p:cNvPr>
          <p:cNvSpPr>
            <a:spLocks noGrp="1"/>
          </p:cNvSpPr>
          <p:nvPr>
            <p:ph type="body" sz="half" idx="2"/>
          </p:nvPr>
        </p:nvSpPr>
        <p:spPr>
          <a:xfrm>
            <a:off x="149088" y="2057400"/>
            <a:ext cx="3568147" cy="3811588"/>
          </a:xfrm>
        </p:spPr>
        <p:txBody>
          <a:bodyPr anchor="t">
            <a:noAutofit/>
          </a:bodyPr>
          <a:lstStyle/>
          <a:p>
            <a:r>
              <a:rPr lang="en-US" dirty="0"/>
              <a:t>Truck – Not ICT</a:t>
            </a:r>
          </a:p>
          <a:p>
            <a:r>
              <a:rPr lang="en-US" dirty="0"/>
              <a:t>Principal function is not the creation, manipulation, storage, display, receipt, or transmission of electronic data and information.</a:t>
            </a:r>
          </a:p>
        </p:txBody>
      </p:sp>
      <p:sp>
        <p:nvSpPr>
          <p:cNvPr id="4" name="Slide Number Placeholder 3">
            <a:extLst>
              <a:ext uri="{FF2B5EF4-FFF2-40B4-BE49-F238E27FC236}">
                <a16:creationId xmlns:a16="http://schemas.microsoft.com/office/drawing/2014/main" id="{C5691149-EC72-4184-8552-6EA03B6D4D7F}"/>
              </a:ext>
            </a:extLst>
          </p:cNvPr>
          <p:cNvSpPr>
            <a:spLocks noGrp="1"/>
          </p:cNvSpPr>
          <p:nvPr>
            <p:ph type="sldNum" sz="quarter" idx="12"/>
          </p:nvPr>
        </p:nvSpPr>
        <p:spPr>
          <a:xfrm>
            <a:off x="8610600" y="6356350"/>
            <a:ext cx="2743200" cy="365125"/>
          </a:xfrm>
        </p:spPr>
        <p:txBody>
          <a:bodyPr/>
          <a:lstStyle/>
          <a:p>
            <a:fld id="{7DBB8827-6B7E-4F83-AFAA-169927671919}" type="slidenum">
              <a:rPr lang="en-US"/>
              <a:pPr/>
              <a:t>41</a:t>
            </a:fld>
            <a:endParaRPr lang="en-US" dirty="0"/>
          </a:p>
        </p:txBody>
      </p:sp>
      <p:pic>
        <p:nvPicPr>
          <p:cNvPr id="19" name="Content Placeholder 18" descr="Large red truck on a highway">
            <a:extLst>
              <a:ext uri="{FF2B5EF4-FFF2-40B4-BE49-F238E27FC236}">
                <a16:creationId xmlns:a16="http://schemas.microsoft.com/office/drawing/2014/main" id="{1D463EB1-268B-400B-9C6F-693798DD3FA9}"/>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190723" y="1493837"/>
            <a:ext cx="5829300" cy="3870325"/>
          </a:xfrm>
        </p:spPr>
      </p:pic>
    </p:spTree>
    <p:extLst>
      <p:ext uri="{BB962C8B-B14F-4D97-AF65-F5344CB8AC3E}">
        <p14:creationId xmlns:p14="http://schemas.microsoft.com/office/powerpoint/2010/main" val="3320329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1430-EB08-4606-921D-280CD882920C}"/>
              </a:ext>
            </a:extLst>
          </p:cNvPr>
          <p:cNvSpPr>
            <a:spLocks noGrp="1"/>
          </p:cNvSpPr>
          <p:nvPr>
            <p:ph type="title"/>
          </p:nvPr>
        </p:nvSpPr>
        <p:spPr>
          <a:xfrm>
            <a:off x="838200" y="365125"/>
            <a:ext cx="10515600" cy="1325563"/>
          </a:xfrm>
        </p:spPr>
        <p:txBody>
          <a:bodyPr>
            <a:normAutofit/>
          </a:bodyPr>
          <a:lstStyle/>
          <a:p>
            <a:r>
              <a:rPr lang="en-US" dirty="0"/>
              <a:t>“Clinger-Cohen Act of 1996”</a:t>
            </a:r>
            <a:br>
              <a:rPr lang="en-US" dirty="0"/>
            </a:br>
            <a:r>
              <a:rPr lang="en-US" dirty="0"/>
              <a:t>40 U.S.C. 11101(6)</a:t>
            </a:r>
          </a:p>
        </p:txBody>
      </p:sp>
      <p:sp>
        <p:nvSpPr>
          <p:cNvPr id="3" name="Content Placeholder 2">
            <a:extLst>
              <a:ext uri="{FF2B5EF4-FFF2-40B4-BE49-F238E27FC236}">
                <a16:creationId xmlns:a16="http://schemas.microsoft.com/office/drawing/2014/main" id="{2129C56F-4A09-40D8-8C97-13220F37E208}"/>
              </a:ext>
            </a:extLst>
          </p:cNvPr>
          <p:cNvSpPr>
            <a:spLocks noGrp="1"/>
          </p:cNvSpPr>
          <p:nvPr>
            <p:ph idx="1"/>
          </p:nvPr>
        </p:nvSpPr>
        <p:spPr>
          <a:xfrm>
            <a:off x="838200" y="1825626"/>
            <a:ext cx="10515600" cy="5032374"/>
          </a:xfrm>
        </p:spPr>
        <p:txBody>
          <a:bodyPr>
            <a:normAutofit fontScale="70000" lnSpcReduction="20000"/>
          </a:bodyPr>
          <a:lstStyle/>
          <a:p>
            <a:r>
              <a:rPr lang="en-US" dirty="0"/>
              <a:t>(6) Information technology. — The term “information technology” —</a:t>
            </a:r>
          </a:p>
          <a:p>
            <a:r>
              <a:rPr lang="en-US" dirty="0"/>
              <a:t>with respect to an executive agency means any equipment or interconnected system or subsystem of equipment, used in the automatic acquisition, storage, analysis, evaluation, manipulation, management, movement, control, display, switching, interchange, transmission, or reception of data or information by the executive agency, if the equipment is used by the executive agency directly or is used by a contractor under a contract with the executive agency that requires the use —</a:t>
            </a:r>
          </a:p>
          <a:p>
            <a:pPr lvl="1"/>
            <a:r>
              <a:rPr lang="en-US" dirty="0"/>
              <a:t>of that equipment; or</a:t>
            </a:r>
          </a:p>
          <a:p>
            <a:pPr lvl="1"/>
            <a:r>
              <a:rPr lang="en-US" dirty="0"/>
              <a:t>of that equipment to a significant extent in the performance of a service or the furnishing of a product;</a:t>
            </a:r>
          </a:p>
          <a:p>
            <a:r>
              <a:rPr lang="en-US" dirty="0"/>
              <a:t>includes computers, ancillary equipment (including imaging peripherals, input, output, and storage devices necessary for security and surveillance), peripheral equipment designed to be controlled by the central processing unit of a computer, software, firmware and similar procedures, services (including support services), and related resources; but</a:t>
            </a:r>
          </a:p>
          <a:p>
            <a:r>
              <a:rPr lang="en-US" dirty="0"/>
              <a:t>does not include any equipment acquired by a federal contractor incidental to a federal contract.</a:t>
            </a:r>
          </a:p>
        </p:txBody>
      </p:sp>
      <p:sp>
        <p:nvSpPr>
          <p:cNvPr id="4" name="Slide Number Placeholder 3">
            <a:extLst>
              <a:ext uri="{FF2B5EF4-FFF2-40B4-BE49-F238E27FC236}">
                <a16:creationId xmlns:a16="http://schemas.microsoft.com/office/drawing/2014/main" id="{9CC0DF10-31A0-4176-A84C-03F2588775D1}"/>
              </a:ext>
            </a:extLst>
          </p:cNvPr>
          <p:cNvSpPr>
            <a:spLocks noGrp="1"/>
          </p:cNvSpPr>
          <p:nvPr>
            <p:ph type="sldNum" sz="quarter" idx="12"/>
          </p:nvPr>
        </p:nvSpPr>
        <p:spPr>
          <a:xfrm>
            <a:off x="8610600" y="6356350"/>
            <a:ext cx="2743200" cy="365125"/>
          </a:xfrm>
        </p:spPr>
        <p:txBody>
          <a:bodyPr/>
          <a:lstStyle/>
          <a:p>
            <a:fld id="{7DBB8827-6B7E-4F83-AFAA-169927671919}" type="slidenum">
              <a:rPr lang="en-US"/>
              <a:pPr/>
              <a:t>42</a:t>
            </a:fld>
            <a:endParaRPr lang="en-US"/>
          </a:p>
        </p:txBody>
      </p:sp>
    </p:spTree>
    <p:extLst>
      <p:ext uri="{BB962C8B-B14F-4D97-AF65-F5344CB8AC3E}">
        <p14:creationId xmlns:p14="http://schemas.microsoft.com/office/powerpoint/2010/main" val="2338116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B919-A8AF-41F0-8570-2FC4F1AFB3B5}"/>
              </a:ext>
            </a:extLst>
          </p:cNvPr>
          <p:cNvSpPr>
            <a:spLocks noGrp="1"/>
          </p:cNvSpPr>
          <p:nvPr>
            <p:ph type="title"/>
          </p:nvPr>
        </p:nvSpPr>
        <p:spPr>
          <a:xfrm>
            <a:off x="838200" y="365125"/>
            <a:ext cx="10515600" cy="1325563"/>
          </a:xfrm>
        </p:spPr>
        <p:txBody>
          <a:bodyPr>
            <a:normAutofit/>
          </a:bodyPr>
          <a:lstStyle/>
          <a:p>
            <a:r>
              <a:rPr lang="en-US" dirty="0"/>
              <a:t>508 Standards and Autonomous Vehicles</a:t>
            </a:r>
          </a:p>
        </p:txBody>
      </p:sp>
      <p:sp>
        <p:nvSpPr>
          <p:cNvPr id="3" name="Content Placeholder 2">
            <a:extLst>
              <a:ext uri="{FF2B5EF4-FFF2-40B4-BE49-F238E27FC236}">
                <a16:creationId xmlns:a16="http://schemas.microsoft.com/office/drawing/2014/main" id="{DF92EB4F-6A47-4B15-8A99-56C4B048B739}"/>
              </a:ext>
            </a:extLst>
          </p:cNvPr>
          <p:cNvSpPr>
            <a:spLocks noGrp="1"/>
          </p:cNvSpPr>
          <p:nvPr>
            <p:ph idx="1"/>
          </p:nvPr>
        </p:nvSpPr>
        <p:spPr>
          <a:xfrm>
            <a:off x="838200" y="1825625"/>
            <a:ext cx="10515600" cy="4351338"/>
          </a:xfrm>
        </p:spPr>
        <p:txBody>
          <a:bodyPr>
            <a:normAutofit/>
          </a:bodyPr>
          <a:lstStyle/>
          <a:p>
            <a:r>
              <a:rPr lang="en-US" dirty="0"/>
              <a:t>Consider modern vehicle dashboard and action verbs from CC IT definition:</a:t>
            </a:r>
          </a:p>
          <a:p>
            <a:pPr lvl="1"/>
            <a:r>
              <a:rPr lang="en-US" dirty="0"/>
              <a:t>… used in the automatic acquisition, storage, analysis, evaluation, manipulation, management, movement, control, display, switching, interchange, transmission, or reception of data or information</a:t>
            </a:r>
          </a:p>
          <a:p>
            <a:pPr lvl="1"/>
            <a:r>
              <a:rPr lang="en-US" dirty="0"/>
              <a:t>Vehicle dashboard is not a “principal function” relative to the function of driving.</a:t>
            </a:r>
          </a:p>
          <a:p>
            <a:pPr lvl="2"/>
            <a:r>
              <a:rPr lang="en-US" dirty="0"/>
              <a:t>But what if no </a:t>
            </a:r>
            <a:r>
              <a:rPr lang="en-US" i="1" dirty="0"/>
              <a:t>person</a:t>
            </a:r>
            <a:r>
              <a:rPr lang="en-US" dirty="0"/>
              <a:t> is driving?</a:t>
            </a:r>
          </a:p>
        </p:txBody>
      </p:sp>
      <p:sp>
        <p:nvSpPr>
          <p:cNvPr id="4" name="Slide Number Placeholder 3">
            <a:extLst>
              <a:ext uri="{FF2B5EF4-FFF2-40B4-BE49-F238E27FC236}">
                <a16:creationId xmlns:a16="http://schemas.microsoft.com/office/drawing/2014/main" id="{580F2AD1-066F-44E6-A6A1-F5D93A403A2B}"/>
              </a:ext>
            </a:extLst>
          </p:cNvPr>
          <p:cNvSpPr>
            <a:spLocks noGrp="1"/>
          </p:cNvSpPr>
          <p:nvPr>
            <p:ph type="sldNum" sz="quarter" idx="12"/>
          </p:nvPr>
        </p:nvSpPr>
        <p:spPr>
          <a:xfrm>
            <a:off x="8610600" y="6356350"/>
            <a:ext cx="2743200" cy="365125"/>
          </a:xfrm>
        </p:spPr>
        <p:txBody>
          <a:bodyPr/>
          <a:lstStyle/>
          <a:p>
            <a:fld id="{7DBB8827-6B7E-4F83-AFAA-169927671919}" type="slidenum">
              <a:rPr lang="en-US"/>
              <a:pPr/>
              <a:t>43</a:t>
            </a:fld>
            <a:endParaRPr lang="en-US"/>
          </a:p>
        </p:txBody>
      </p:sp>
    </p:spTree>
    <p:extLst>
      <p:ext uri="{BB962C8B-B14F-4D97-AF65-F5344CB8AC3E}">
        <p14:creationId xmlns:p14="http://schemas.microsoft.com/office/powerpoint/2010/main" val="184373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2868"/>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389139"/>
            <a:ext cx="3759240" cy="1344975"/>
          </a:xfrm>
        </p:spPr>
        <p:txBody>
          <a:bodyPr vert="horz" lIns="91440" tIns="45720" rIns="91440" bIns="45720" rtlCol="0" anchor="ctr">
            <a:normAutofit/>
          </a:bodyPr>
          <a:lstStyle/>
          <a:p>
            <a:r>
              <a:rPr lang="en-US" sz="4000" dirty="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630344"/>
            <a:ext cx="4233761" cy="4655537"/>
          </a:xfrm>
        </p:spPr>
        <p:txBody>
          <a:bodyPr vert="horz" lIns="91440" tIns="45720" rIns="91440" bIns="45720" rtlCol="0" anchor="t">
            <a:normAutofit fontScale="92500" lnSpcReduction="20000"/>
          </a:bodyPr>
          <a:lstStyle/>
          <a:p>
            <a:r>
              <a:rPr lang="en-US" sz="1700"/>
              <a:t>Request to share information, ideas, or comments using Zoom’s Q &amp; A feature:</a:t>
            </a:r>
          </a:p>
          <a:p>
            <a:pPr lvl="1"/>
            <a:r>
              <a:rPr lang="en-US" sz="1500"/>
              <a:t>Microphone – You will be allowed to speak</a:t>
            </a:r>
            <a:endParaRPr lang="en-US" sz="1500">
              <a:cs typeface="Calibri"/>
            </a:endParaRPr>
          </a:p>
          <a:p>
            <a:pPr lvl="1"/>
            <a:r>
              <a:rPr lang="en-US" sz="1500"/>
              <a:t>Question – You will not speak (moderator will read your question)</a:t>
            </a:r>
          </a:p>
          <a:p>
            <a:pPr lvl="1"/>
            <a:r>
              <a:rPr lang="en-US" sz="1500"/>
              <a:t>Name (and organization)</a:t>
            </a:r>
          </a:p>
          <a:p>
            <a:pPr lvl="1"/>
            <a:r>
              <a:rPr lang="en-US" sz="1500"/>
              <a:t>Brief description of content</a:t>
            </a:r>
          </a:p>
          <a:p>
            <a:r>
              <a:rPr lang="en-US" sz="1700"/>
              <a:t>Host will enter you into queue</a:t>
            </a:r>
          </a:p>
          <a:p>
            <a:r>
              <a:rPr lang="en-US" sz="1700"/>
              <a:t>Moderator will announce when it is your turn to talk</a:t>
            </a:r>
          </a:p>
          <a:p>
            <a:pPr lvl="1"/>
            <a:r>
              <a:rPr lang="en-US" sz="1500"/>
              <a:t>Host will unmute you in the Zoom platform</a:t>
            </a:r>
          </a:p>
          <a:p>
            <a:pPr lvl="1"/>
            <a:r>
              <a:rPr lang="en-US" sz="1500"/>
              <a:t>You may need to unmute locally (*6 by phone)</a:t>
            </a:r>
          </a:p>
          <a:p>
            <a:r>
              <a:rPr lang="en-US" sz="1700"/>
              <a:t>Moderator will also announce next in queue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Limit your comments to less than two minutes</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http://transportationinnovation.ideascale.com</a:t>
            </a:r>
            <a:endParaRPr lang="en-US"/>
          </a:p>
          <a:p>
            <a:pPr lvl="1"/>
            <a:r>
              <a:rPr lang="en-US"/>
              <a:t>Share ideas, comment, vote</a:t>
            </a:r>
          </a:p>
          <a:p>
            <a:pPr lvl="1"/>
            <a:r>
              <a:rPr lang="en-US"/>
              <a:t>For assistance, email:  </a:t>
            </a:r>
            <a:r>
              <a:rPr lang="en-US">
                <a:hlinkClick r:id="rId3"/>
              </a:rPr>
              <a:t>ePolicyWorks@dol.gov</a:t>
            </a:r>
            <a:r>
              <a:rPr lang="en-US"/>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6175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941682" y="1758514"/>
            <a:ext cx="6000692" cy="2471057"/>
          </a:xfrm>
        </p:spPr>
        <p:txBody>
          <a:bodyPr>
            <a:normAutofit/>
          </a:bodyPr>
          <a:lstStyle/>
          <a:p>
            <a:r>
              <a:rPr lang="en-US" sz="5400"/>
              <a:t>Thank you for attending today's session.</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circular seal of the United States Access Board, includes star logo">
            <a:extLst>
              <a:ext uri="{FF2B5EF4-FFF2-40B4-BE49-F238E27FC236}">
                <a16:creationId xmlns:a16="http://schemas.microsoft.com/office/drawing/2014/main" id="{40A5F809-1124-40AD-BA25-40D6C5B65C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14187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Aaron Steinfeld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Autofit/>
          </a:bodyPr>
          <a:lstStyle/>
          <a:p>
            <a:pPr marL="0" indent="0">
              <a:buNone/>
            </a:pPr>
            <a:r>
              <a:rPr lang="en-US" sz="3600" dirty="0"/>
              <a:t>Carnegie Mellon University</a:t>
            </a:r>
          </a:p>
          <a:p>
            <a:pPr marL="0" indent="0">
              <a:buNone/>
            </a:pPr>
            <a:r>
              <a:rPr lang="en-US" sz="3600" dirty="0"/>
              <a:t>TBD Lab</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Aaron Steinfeld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98144" y="23455"/>
            <a:ext cx="6832208"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 uri="{C183D7F6-B498-43B3-948B-1728B52AA6E4}">
                <adec:decorative xmlns:adec="http://schemas.microsoft.com/office/drawing/2017/decorative" val="1"/>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42143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CDE7F1-CE9C-5347-B646-580C6B8353DA}"/>
              </a:ext>
            </a:extLst>
          </p:cNvPr>
          <p:cNvSpPr>
            <a:spLocks noGrp="1"/>
          </p:cNvSpPr>
          <p:nvPr>
            <p:ph type="ctrTitle"/>
          </p:nvPr>
        </p:nvSpPr>
        <p:spPr>
          <a:xfrm>
            <a:off x="2036445" y="1650376"/>
            <a:ext cx="8119111" cy="1470025"/>
          </a:xfrm>
        </p:spPr>
        <p:txBody>
          <a:bodyPr>
            <a:normAutofit fontScale="90000"/>
          </a:bodyPr>
          <a:lstStyle/>
          <a:p>
            <a:r>
              <a:rPr lang="en-US" dirty="0"/>
              <a:t>Communication Accessibility in Hailing and Interacting with Autonomous Vehicles</a:t>
            </a:r>
          </a:p>
        </p:txBody>
      </p:sp>
      <p:sp>
        <p:nvSpPr>
          <p:cNvPr id="3" name="Subtitle 2"/>
          <p:cNvSpPr>
            <a:spLocks noGrp="1"/>
          </p:cNvSpPr>
          <p:nvPr>
            <p:ph type="subTitle" idx="1"/>
          </p:nvPr>
        </p:nvSpPr>
        <p:spPr>
          <a:xfrm>
            <a:off x="3646715" y="3624943"/>
            <a:ext cx="6935560" cy="2034540"/>
          </a:xfrm>
        </p:spPr>
        <p:txBody>
          <a:bodyPr>
            <a:normAutofit/>
          </a:bodyPr>
          <a:lstStyle/>
          <a:p>
            <a:r>
              <a:rPr lang="en-US" sz="2400" b="1" dirty="0">
                <a:solidFill>
                  <a:srgbClr val="861B15"/>
                </a:solidFill>
                <a:latin typeface="Arial" panose="020B0604020202020204" pitchFamily="34" charset="0"/>
                <a:cs typeface="Arial" panose="020B0604020202020204" pitchFamily="34" charset="0"/>
              </a:rPr>
              <a:t>Aaron Steinfeld, </a:t>
            </a:r>
            <a:r>
              <a:rPr lang="en-US" sz="2400" b="1" i="1" dirty="0">
                <a:solidFill>
                  <a:srgbClr val="861B15"/>
                </a:solidFill>
                <a:latin typeface="Arial" panose="020B0604020202020204" pitchFamily="34" charset="0"/>
                <a:cs typeface="Arial" panose="020B0604020202020204" pitchFamily="34" charset="0"/>
              </a:rPr>
              <a:t>et al</a:t>
            </a:r>
          </a:p>
          <a:p>
            <a:r>
              <a:rPr lang="en-US" sz="2400" dirty="0">
                <a:solidFill>
                  <a:schemeClr val="tx1"/>
                </a:solidFill>
                <a:latin typeface="Arial" panose="020B0604020202020204" pitchFamily="34" charset="0"/>
                <a:cs typeface="Arial" panose="020B0604020202020204" pitchFamily="34" charset="0"/>
              </a:rPr>
              <a:t>Transportation Bots &amp; Disabilities (TBD) Lab</a:t>
            </a:r>
          </a:p>
          <a:p>
            <a:r>
              <a:rPr lang="en-US" sz="2400" dirty="0">
                <a:solidFill>
                  <a:schemeClr val="tx1"/>
                </a:solidFill>
                <a:latin typeface="Arial" panose="020B0604020202020204" pitchFamily="34" charset="0"/>
                <a:cs typeface="Arial" panose="020B0604020202020204" pitchFamily="34" charset="0"/>
              </a:rPr>
              <a:t>Robotics Institute</a:t>
            </a:r>
          </a:p>
          <a:p>
            <a:r>
              <a:rPr lang="en-US" sz="2400" dirty="0">
                <a:solidFill>
                  <a:schemeClr val="tx1"/>
                </a:solidFill>
                <a:latin typeface="Arial" panose="020B0604020202020204" pitchFamily="34" charset="0"/>
                <a:cs typeface="Arial" panose="020B0604020202020204" pitchFamily="34" charset="0"/>
              </a:rPr>
              <a:t>Carnegie Mellon University</a:t>
            </a:r>
          </a:p>
        </p:txBody>
      </p:sp>
    </p:spTree>
    <p:extLst>
      <p:ext uri="{BB962C8B-B14F-4D97-AF65-F5344CB8AC3E}">
        <p14:creationId xmlns:p14="http://schemas.microsoft.com/office/powerpoint/2010/main" val="1904323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AF0A-9883-EB4B-BF14-3563B9D71F33}"/>
              </a:ext>
            </a:extLst>
          </p:cNvPr>
          <p:cNvSpPr>
            <a:spLocks noGrp="1"/>
          </p:cNvSpPr>
          <p:nvPr>
            <p:ph type="title"/>
          </p:nvPr>
        </p:nvSpPr>
        <p:spPr/>
        <p:txBody>
          <a:bodyPr/>
          <a:lstStyle/>
          <a:p>
            <a:r>
              <a:rPr lang="en-US" dirty="0"/>
              <a:t>Many Pieces of the Puzzle</a:t>
            </a:r>
          </a:p>
        </p:txBody>
      </p:sp>
      <p:sp>
        <p:nvSpPr>
          <p:cNvPr id="3" name="Content Placeholder 2">
            <a:extLst>
              <a:ext uri="{FF2B5EF4-FFF2-40B4-BE49-F238E27FC236}">
                <a16:creationId xmlns:a16="http://schemas.microsoft.com/office/drawing/2014/main" id="{B8E4B37C-F91C-9B46-83F4-B165ECF1BA18}"/>
              </a:ext>
            </a:extLst>
          </p:cNvPr>
          <p:cNvSpPr>
            <a:spLocks noGrp="1"/>
          </p:cNvSpPr>
          <p:nvPr>
            <p:ph idx="1"/>
          </p:nvPr>
        </p:nvSpPr>
        <p:spPr>
          <a:xfrm>
            <a:off x="1809750" y="1257303"/>
            <a:ext cx="8629650" cy="4994910"/>
          </a:xfrm>
        </p:spPr>
        <p:txBody>
          <a:bodyPr>
            <a:normAutofit fontScale="92500" lnSpcReduction="10000"/>
          </a:bodyPr>
          <a:lstStyle/>
          <a:p>
            <a:r>
              <a:rPr lang="en-US" sz="2400" b="1" dirty="0"/>
              <a:t>NIDILRR </a:t>
            </a:r>
          </a:p>
          <a:p>
            <a:pPr marL="285750" indent="-285750">
              <a:buFont typeface="Arial" panose="020B0604020202020204" pitchFamily="34" charset="0"/>
              <a:buChar char="•"/>
            </a:pPr>
            <a:r>
              <a:rPr lang="en-US" sz="2400" dirty="0"/>
              <a:t>DRRP on Robotics and Automation for Inclusive Transportation</a:t>
            </a:r>
          </a:p>
          <a:p>
            <a:pPr marL="285750" indent="-285750">
              <a:buFont typeface="Arial" panose="020B0604020202020204" pitchFamily="34" charset="0"/>
              <a:buChar char="•"/>
            </a:pPr>
            <a:r>
              <a:rPr lang="en-US" sz="2400" dirty="0"/>
              <a:t>RERC on Accessible Public Transportation</a:t>
            </a:r>
          </a:p>
          <a:p>
            <a:endParaRPr lang="en-US" sz="2400" dirty="0"/>
          </a:p>
          <a:p>
            <a:r>
              <a:rPr lang="en-US" sz="2400" b="1" dirty="0"/>
              <a:t>US DOT </a:t>
            </a:r>
          </a:p>
          <a:p>
            <a:pPr marL="285750" indent="-285750">
              <a:buFont typeface="Arial" panose="020B0604020202020204" pitchFamily="34" charset="0"/>
              <a:buChar char="•"/>
            </a:pPr>
            <a:r>
              <a:rPr lang="en-US" sz="2400" dirty="0"/>
              <a:t>Projects from the ATTRI Program</a:t>
            </a:r>
          </a:p>
          <a:p>
            <a:endParaRPr lang="en-US" sz="2400" dirty="0"/>
          </a:p>
          <a:p>
            <a:r>
              <a:rPr lang="en-US" sz="2400" b="1" dirty="0"/>
              <a:t>NSF National Robotics Initiative</a:t>
            </a:r>
          </a:p>
          <a:p>
            <a:pPr marL="285750" indent="-285750">
              <a:buFont typeface="Arial" panose="020B0604020202020204" pitchFamily="34" charset="0"/>
              <a:buChar char="•"/>
            </a:pPr>
            <a:r>
              <a:rPr lang="en-US" sz="2400" dirty="0"/>
              <a:t>NRI: FND: Mutually Aware Social Navigation</a:t>
            </a:r>
          </a:p>
          <a:p>
            <a:pPr marL="285750" indent="-285750">
              <a:buFont typeface="Arial" panose="020B0604020202020204" pitchFamily="34" charset="0"/>
              <a:buChar char="•"/>
            </a:pPr>
            <a:r>
              <a:rPr lang="en-US" sz="2400" dirty="0"/>
              <a:t>NRI: FND: Human-Robot Collaboration with Distributed and Embodied Intelligence</a:t>
            </a:r>
          </a:p>
          <a:p>
            <a:pPr marL="285750" indent="-285750">
              <a:buFont typeface="Arial" panose="020B0604020202020204" pitchFamily="34" charset="0"/>
              <a:buChar char="•"/>
            </a:pPr>
            <a:endParaRPr lang="en-US" sz="2400" dirty="0"/>
          </a:p>
          <a:p>
            <a:r>
              <a:rPr lang="en-US" sz="2400" dirty="0"/>
              <a:t>Additional insights drawn from ONR and NASA projects</a:t>
            </a:r>
          </a:p>
        </p:txBody>
      </p:sp>
    </p:spTree>
    <p:extLst>
      <p:ext uri="{BB962C8B-B14F-4D97-AF65-F5344CB8AC3E}">
        <p14:creationId xmlns:p14="http://schemas.microsoft.com/office/powerpoint/2010/main" val="1612475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F312-89C7-FB41-8238-9BF942160B82}"/>
              </a:ext>
            </a:extLst>
          </p:cNvPr>
          <p:cNvSpPr>
            <a:spLocks noGrp="1"/>
          </p:cNvSpPr>
          <p:nvPr>
            <p:ph type="title"/>
          </p:nvPr>
        </p:nvSpPr>
        <p:spPr/>
        <p:txBody>
          <a:bodyPr/>
          <a:lstStyle/>
          <a:p>
            <a:r>
              <a:rPr lang="en-US" dirty="0"/>
              <a:t>Requesting Service </a:t>
            </a:r>
          </a:p>
        </p:txBody>
      </p:sp>
      <p:sp>
        <p:nvSpPr>
          <p:cNvPr id="3" name="Content Placeholder 2">
            <a:extLst>
              <a:ext uri="{FF2B5EF4-FFF2-40B4-BE49-F238E27FC236}">
                <a16:creationId xmlns:a16="http://schemas.microsoft.com/office/drawing/2014/main" id="{334B5DC5-100A-EF44-AFDF-6B74662E3121}"/>
              </a:ext>
            </a:extLst>
          </p:cNvPr>
          <p:cNvSpPr>
            <a:spLocks noGrp="1"/>
          </p:cNvSpPr>
          <p:nvPr>
            <p:ph idx="1"/>
          </p:nvPr>
        </p:nvSpPr>
        <p:spPr>
          <a:xfrm>
            <a:off x="1809750" y="1257303"/>
            <a:ext cx="8629650" cy="4994910"/>
          </a:xfrm>
        </p:spPr>
        <p:txBody>
          <a:bodyPr>
            <a:normAutofit/>
          </a:bodyPr>
          <a:lstStyle/>
          <a:p>
            <a:r>
              <a:rPr lang="en-US" sz="2400" dirty="0"/>
              <a:t>Leverage existing knowledge on making apps, websites, and touchscreens accessible (other talks in this series)</a:t>
            </a:r>
          </a:p>
          <a:p>
            <a:pPr marL="285750" indent="-285750">
              <a:buFont typeface="Arial" panose="020B0604020202020204" pitchFamily="34" charset="0"/>
              <a:buChar char="•"/>
            </a:pPr>
            <a:endParaRPr lang="en-US" sz="2400" dirty="0"/>
          </a:p>
          <a:p>
            <a:r>
              <a:rPr lang="en-US" sz="2400" dirty="0"/>
              <a:t>Users often need help discovering service options</a:t>
            </a:r>
          </a:p>
          <a:p>
            <a:pPr marL="342900" indent="-342900">
              <a:buFont typeface="Arial" panose="020B0604020202020204" pitchFamily="34" charset="0"/>
              <a:buChar char="•"/>
            </a:pPr>
            <a:r>
              <a:rPr lang="en-US" sz="2400" dirty="0"/>
              <a:t>Unfamiliar transportation mode options and capabilities</a:t>
            </a:r>
          </a:p>
          <a:p>
            <a:pPr marL="342900" indent="-342900">
              <a:buFont typeface="Arial" panose="020B0604020202020204" pitchFamily="34" charset="0"/>
              <a:buChar char="•"/>
            </a:pPr>
            <a:r>
              <a:rPr lang="en-US" sz="2400" dirty="0"/>
              <a:t>Hidden features</a:t>
            </a:r>
          </a:p>
          <a:p>
            <a:endParaRPr lang="en-US" sz="2400" dirty="0"/>
          </a:p>
          <a:p>
            <a:r>
              <a:rPr lang="en-US" sz="2400" dirty="0"/>
              <a:t>Conversational agents still need key advances</a:t>
            </a:r>
          </a:p>
          <a:p>
            <a:pPr marL="285750" indent="-285750">
              <a:buFont typeface="Arial" panose="020B0604020202020204" pitchFamily="34" charset="0"/>
              <a:buChar char="•"/>
            </a:pPr>
            <a:r>
              <a:rPr lang="en-US" sz="2400" dirty="0"/>
              <a:t>“Please be here 15 minutes before 5.”</a:t>
            </a:r>
          </a:p>
          <a:p>
            <a:pPr marL="285750" indent="-285750">
              <a:buFont typeface="Arial" panose="020B0604020202020204" pitchFamily="34" charset="0"/>
              <a:buChar char="•"/>
            </a:pPr>
            <a:r>
              <a:rPr lang="en-US" sz="2400" dirty="0"/>
              <a:t>“Will my bus reach the station in time for my train?”</a:t>
            </a:r>
          </a:p>
          <a:p>
            <a:pPr marL="285750" indent="-285750">
              <a:buFont typeface="Arial" panose="020B0604020202020204" pitchFamily="34" charset="0"/>
              <a:buChar char="•"/>
            </a:pPr>
            <a:r>
              <a:rPr lang="en-US" sz="2400" dirty="0"/>
              <a:t>(also, Christian Vogler’s comments in last session)</a:t>
            </a:r>
          </a:p>
        </p:txBody>
      </p:sp>
    </p:spTree>
    <p:extLst>
      <p:ext uri="{BB962C8B-B14F-4D97-AF65-F5344CB8AC3E}">
        <p14:creationId xmlns:p14="http://schemas.microsoft.com/office/powerpoint/2010/main" val="192071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p:txBody>
          <a:bodyPr/>
          <a:lstStyle/>
          <a:p>
            <a:r>
              <a:rPr lang="en-US" dirty="0"/>
              <a:t>Navigating to/from the Curb</a:t>
            </a:r>
          </a:p>
        </p:txBody>
      </p:sp>
      <p:sp>
        <p:nvSpPr>
          <p:cNvPr id="2" name="Content Placeholder 1">
            <a:extLst>
              <a:ext uri="{FF2B5EF4-FFF2-40B4-BE49-F238E27FC236}">
                <a16:creationId xmlns:a16="http://schemas.microsoft.com/office/drawing/2014/main" id="{391D1AF9-F3EF-A145-B43C-F51A59E93E2C}"/>
              </a:ext>
            </a:extLst>
          </p:cNvPr>
          <p:cNvSpPr>
            <a:spLocks noGrp="1"/>
          </p:cNvSpPr>
          <p:nvPr>
            <p:ph idx="1"/>
          </p:nvPr>
        </p:nvSpPr>
        <p:spPr>
          <a:xfrm>
            <a:off x="1847779" y="1257304"/>
            <a:ext cx="5706380" cy="2411727"/>
          </a:xfrm>
        </p:spPr>
        <p:txBody>
          <a:bodyPr>
            <a:normAutofit lnSpcReduction="10000"/>
          </a:bodyPr>
          <a:lstStyle/>
          <a:p>
            <a:r>
              <a:rPr lang="en-US" sz="2400" dirty="0"/>
              <a:t>Moving through transportation hubs to the correct curb location</a:t>
            </a:r>
          </a:p>
          <a:p>
            <a:endParaRPr lang="en-US" sz="2400" dirty="0"/>
          </a:p>
          <a:p>
            <a:r>
              <a:rPr lang="en-US" sz="2400" dirty="0"/>
              <a:t>Move through and around crowds</a:t>
            </a:r>
          </a:p>
          <a:p>
            <a:endParaRPr lang="en-US" sz="2400" dirty="0"/>
          </a:p>
          <a:p>
            <a:r>
              <a:rPr lang="en-US" sz="2400" dirty="0"/>
              <a:t>Vehicle pickup/drop-off spots</a:t>
            </a:r>
          </a:p>
        </p:txBody>
      </p:sp>
      <p:pic>
        <p:nvPicPr>
          <p:cNvPr id="12" name="Shape 136" descr="Computer perception of a group of people walking in a transit hub."/>
          <p:cNvPicPr preferRelativeResize="0">
            <a:picLocks noChangeAspect="1"/>
          </p:cNvPicPr>
          <p:nvPr/>
        </p:nvPicPr>
        <p:blipFill rotWithShape="1">
          <a:blip r:embed="rId3" cstate="hqprint">
            <a:alphaModFix/>
            <a:extLst>
              <a:ext uri="{28A0092B-C50C-407E-A947-70E740481C1C}">
                <a14:useLocalDpi xmlns:a14="http://schemas.microsoft.com/office/drawing/2010/main"/>
              </a:ext>
            </a:extLst>
          </a:blip>
          <a:srcRect/>
          <a:stretch/>
        </p:blipFill>
        <p:spPr>
          <a:xfrm>
            <a:off x="1875721" y="4056369"/>
            <a:ext cx="2900260" cy="2041003"/>
          </a:xfrm>
          <a:prstGeom prst="rect">
            <a:avLst/>
          </a:prstGeom>
          <a:noFill/>
          <a:ln>
            <a:noFill/>
          </a:ln>
        </p:spPr>
      </p:pic>
      <p:pic>
        <p:nvPicPr>
          <p:cNvPr id="3" name="Picture 2" descr="A robot's perception of a human walking while holding something in their hands.">
            <a:extLst>
              <a:ext uri="{FF2B5EF4-FFF2-40B4-BE49-F238E27FC236}">
                <a16:creationId xmlns:a16="http://schemas.microsoft.com/office/drawing/2014/main" id="{086FB95C-04C2-C045-97CD-7FDD4EC4D483}"/>
              </a:ext>
            </a:extLst>
          </p:cNvPr>
          <p:cNvPicPr>
            <a:picLocks noChangeAspect="1"/>
          </p:cNvPicPr>
          <p:nvPr/>
        </p:nvPicPr>
        <p:blipFill>
          <a:blip r:embed="rId4"/>
          <a:stretch>
            <a:fillRect/>
          </a:stretch>
        </p:blipFill>
        <p:spPr>
          <a:xfrm>
            <a:off x="4967463" y="3815583"/>
            <a:ext cx="2627697" cy="2281788"/>
          </a:xfrm>
          <a:prstGeom prst="rect">
            <a:avLst/>
          </a:prstGeom>
        </p:spPr>
      </p:pic>
      <p:grpSp>
        <p:nvGrpSpPr>
          <p:cNvPr id="8" name="Group 7" descr="A sequence of images showing two groups of pedestrians merging into a single group.">
            <a:extLst>
              <a:ext uri="{FF2B5EF4-FFF2-40B4-BE49-F238E27FC236}">
                <a16:creationId xmlns:a16="http://schemas.microsoft.com/office/drawing/2014/main" id="{3D64AFC3-A2B2-9A4C-9F35-1EC7B41BEF14}"/>
              </a:ext>
            </a:extLst>
          </p:cNvPr>
          <p:cNvGrpSpPr/>
          <p:nvPr/>
        </p:nvGrpSpPr>
        <p:grpSpPr>
          <a:xfrm>
            <a:off x="7771012" y="1240613"/>
            <a:ext cx="2688114" cy="4856758"/>
            <a:chOff x="6247012" y="1240613"/>
            <a:chExt cx="2688114" cy="4856758"/>
          </a:xfrm>
        </p:grpSpPr>
        <p:pic>
          <p:nvPicPr>
            <p:cNvPr id="7" name="Picture 6">
              <a:extLst>
                <a:ext uri="{FF2B5EF4-FFF2-40B4-BE49-F238E27FC236}">
                  <a16:creationId xmlns:a16="http://schemas.microsoft.com/office/drawing/2014/main" id="{49382AFD-A722-C349-A0BF-F36622857713}"/>
                </a:ext>
              </a:extLst>
            </p:cNvPr>
            <p:cNvPicPr>
              <a:picLocks noChangeAspect="1"/>
            </p:cNvPicPr>
            <p:nvPr/>
          </p:nvPicPr>
          <p:blipFill>
            <a:blip r:embed="rId5"/>
            <a:stretch>
              <a:fillRect/>
            </a:stretch>
          </p:blipFill>
          <p:spPr>
            <a:xfrm>
              <a:off x="6454122" y="4112568"/>
              <a:ext cx="2481004" cy="1984803"/>
            </a:xfrm>
            <a:prstGeom prst="rect">
              <a:avLst/>
            </a:prstGeom>
          </p:spPr>
        </p:pic>
        <p:pic>
          <p:nvPicPr>
            <p:cNvPr id="6" name="Picture 5">
              <a:extLst>
                <a:ext uri="{FF2B5EF4-FFF2-40B4-BE49-F238E27FC236}">
                  <a16:creationId xmlns:a16="http://schemas.microsoft.com/office/drawing/2014/main" id="{277132D6-F202-984F-A4A5-4E7E70F0DBD3}"/>
                </a:ext>
              </a:extLst>
            </p:cNvPr>
            <p:cNvPicPr>
              <a:picLocks noChangeAspect="1"/>
            </p:cNvPicPr>
            <p:nvPr/>
          </p:nvPicPr>
          <p:blipFill>
            <a:blip r:embed="rId6"/>
            <a:stretch>
              <a:fillRect/>
            </a:stretch>
          </p:blipFill>
          <p:spPr>
            <a:xfrm>
              <a:off x="6350567" y="2676591"/>
              <a:ext cx="2481004" cy="1984803"/>
            </a:xfrm>
            <a:prstGeom prst="rect">
              <a:avLst/>
            </a:prstGeom>
          </p:spPr>
        </p:pic>
        <p:pic>
          <p:nvPicPr>
            <p:cNvPr id="5" name="Picture 4">
              <a:extLst>
                <a:ext uri="{FF2B5EF4-FFF2-40B4-BE49-F238E27FC236}">
                  <a16:creationId xmlns:a16="http://schemas.microsoft.com/office/drawing/2014/main" id="{528DC1C9-196B-604C-8D6C-C3657FD696D9}"/>
                </a:ext>
              </a:extLst>
            </p:cNvPr>
            <p:cNvPicPr>
              <a:picLocks noChangeAspect="1"/>
            </p:cNvPicPr>
            <p:nvPr/>
          </p:nvPicPr>
          <p:blipFill>
            <a:blip r:embed="rId7"/>
            <a:stretch>
              <a:fillRect/>
            </a:stretch>
          </p:blipFill>
          <p:spPr>
            <a:xfrm>
              <a:off x="6247012" y="1240613"/>
              <a:ext cx="2481004" cy="1984803"/>
            </a:xfrm>
            <a:prstGeom prst="rect">
              <a:avLst/>
            </a:prstGeom>
          </p:spPr>
        </p:pic>
      </p:grpSp>
    </p:spTree>
    <p:extLst>
      <p:ext uri="{BB962C8B-B14F-4D97-AF65-F5344CB8AC3E}">
        <p14:creationId xmlns:p14="http://schemas.microsoft.com/office/powerpoint/2010/main" val="3097902365"/>
      </p:ext>
    </p:extLst>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DeA (RERC-APT)">
  <a:themeElements>
    <a:clrScheme name="IDeA (RERC-APT)">
      <a:dk1>
        <a:srgbClr val="262626"/>
      </a:dk1>
      <a:lt1>
        <a:sysClr val="window" lastClr="FFFFFF"/>
      </a:lt1>
      <a:dk2>
        <a:srgbClr val="000000"/>
      </a:dk2>
      <a:lt2>
        <a:srgbClr val="E1DFDF"/>
      </a:lt2>
      <a:accent1>
        <a:srgbClr val="D34817"/>
      </a:accent1>
      <a:accent2>
        <a:srgbClr val="742117"/>
      </a:accent2>
      <a:accent3>
        <a:srgbClr val="A28E6A"/>
      </a:accent3>
      <a:accent4>
        <a:srgbClr val="956251"/>
      </a:accent4>
      <a:accent5>
        <a:srgbClr val="918485"/>
      </a:accent5>
      <a:accent6>
        <a:srgbClr val="855D5D"/>
      </a:accent6>
      <a:hlink>
        <a:srgbClr val="CC9900"/>
      </a:hlink>
      <a:folHlink>
        <a:srgbClr val="96A9A9"/>
      </a:folHlink>
    </a:clrScheme>
    <a:fontScheme name="Franklin Gothic">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2959</Words>
  <Application>Microsoft Office PowerPoint</Application>
  <PresentationFormat>Widescreen</PresentationFormat>
  <Paragraphs>382</Paragraphs>
  <Slides>46</Slides>
  <Notes>26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46</vt:i4>
      </vt:variant>
    </vt:vector>
  </HeadingPairs>
  <TitlesOfParts>
    <vt:vector size="61" baseType="lpstr">
      <vt:lpstr>Arial</vt:lpstr>
      <vt:lpstr>Arial Black</vt:lpstr>
      <vt:lpstr>Calibri</vt:lpstr>
      <vt:lpstr>Calibri Light</vt:lpstr>
      <vt:lpstr>Franklin Gothic Book</vt:lpstr>
      <vt:lpstr>Franklin Gothic Medium</vt:lpstr>
      <vt:lpstr>Georgia</vt:lpstr>
      <vt:lpstr>Gill Sans MT</vt:lpstr>
      <vt:lpstr>Merriweather Web</vt:lpstr>
      <vt:lpstr>Wingdings</vt:lpstr>
      <vt:lpstr>1_Office Theme</vt:lpstr>
      <vt:lpstr>IDeA (RERC-APT)</vt:lpstr>
      <vt:lpstr>Office Theme</vt:lpstr>
      <vt:lpstr>2_Office Theme</vt:lpstr>
      <vt:lpstr>3_Office Theme</vt:lpstr>
      <vt:lpstr>The event will begin momentarily.</vt:lpstr>
      <vt:lpstr>Inclusive Design of Autonomous Vehicles:  A Public Dialogue</vt:lpstr>
      <vt:lpstr>Agenda</vt:lpstr>
      <vt:lpstr>How to Participate</vt:lpstr>
      <vt:lpstr>Dr. Aaron Steinfeld</vt:lpstr>
      <vt:lpstr>Communication Accessibility in Hailing and Interacting with Autonomous Vehicles</vt:lpstr>
      <vt:lpstr>Many Pieces of the Puzzle</vt:lpstr>
      <vt:lpstr>Requesting Service </vt:lpstr>
      <vt:lpstr>Navigating to/from the Curb</vt:lpstr>
      <vt:lpstr>Rendezvous </vt:lpstr>
      <vt:lpstr>Artificial Intelligence Assistance</vt:lpstr>
      <vt:lpstr>Additional Lessons from Robotics</vt:lpstr>
      <vt:lpstr>Aaron Steinfeld, steinfeld@cmu.edu</vt:lpstr>
      <vt:lpstr>Dr. Gregg Vanderheiden</vt:lpstr>
      <vt:lpstr>Cognitive Access to Autonomous Vehicles </vt:lpstr>
      <vt:lpstr>Goal of the presentation</vt:lpstr>
      <vt:lpstr>Cognitive Disabilities do not occur in a vacuum.</vt:lpstr>
      <vt:lpstr> Problems occur en-route</vt:lpstr>
      <vt:lpstr>Interface issues / design spaces</vt:lpstr>
      <vt:lpstr>Interface strategies / options </vt:lpstr>
      <vt:lpstr>Trip Tags</vt:lpstr>
      <vt:lpstr>Huge privacy and data abuse potential</vt:lpstr>
      <vt:lpstr>Thank You </vt:lpstr>
      <vt:lpstr>Darryl Cooper</vt:lpstr>
      <vt:lpstr>Inclusive Design of Autonomous Vehicles   Passengers with Sensory and Cognitive Disabilities </vt:lpstr>
      <vt:lpstr>What Are Communications?</vt:lpstr>
      <vt:lpstr>In-Car Entertainment</vt:lpstr>
      <vt:lpstr>FCC Accessibility Resources</vt:lpstr>
      <vt:lpstr>Ted Guild</vt:lpstr>
      <vt:lpstr>Carmunication background</vt:lpstr>
      <vt:lpstr>What is W3C?</vt:lpstr>
      <vt:lpstr>W3C Web Accessibility Initiative (WAI)</vt:lpstr>
      <vt:lpstr>Related works</vt:lpstr>
      <vt:lpstr>Accessibility and Travel experiences</vt:lpstr>
      <vt:lpstr>Transportation sector technical advances as an enabler</vt:lpstr>
      <vt:lpstr>Factoring in Accessibility into Data model design</vt:lpstr>
      <vt:lpstr>Why introduce this topic now?</vt:lpstr>
      <vt:lpstr>Question and follow up</vt:lpstr>
      <vt:lpstr>Bruce Bailey</vt:lpstr>
      <vt:lpstr>E103.4 Defined Terms   “ICT” and “IT”  </vt:lpstr>
      <vt:lpstr>Covered by 508?</vt:lpstr>
      <vt:lpstr>“Clinger-Cohen Act of 1996” 40 U.S.C. 11101(6)</vt:lpstr>
      <vt:lpstr>508 Standards and Autonomous Vehicles</vt:lpstr>
      <vt:lpstr>Open Discussion </vt:lpstr>
      <vt:lpstr>Online Dialogue</vt:lpstr>
      <vt:lpstr>Thank you for attending today's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2021-04-19T20:13:18Z</dcterms:created>
  <dcterms:modified xsi:type="dcterms:W3CDTF">2021-04-19T20:23:51Z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